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03" r:id="rId1"/>
  </p:sldMasterIdLst>
  <p:notesMasterIdLst>
    <p:notesMasterId r:id="rId25"/>
  </p:notesMasterIdLst>
  <p:sldIdLst>
    <p:sldId id="256" r:id="rId2"/>
    <p:sldId id="257" r:id="rId3"/>
    <p:sldId id="283" r:id="rId4"/>
    <p:sldId id="258" r:id="rId5"/>
    <p:sldId id="275" r:id="rId6"/>
    <p:sldId id="259" r:id="rId7"/>
    <p:sldId id="260" r:id="rId8"/>
    <p:sldId id="277" r:id="rId9"/>
    <p:sldId id="261" r:id="rId10"/>
    <p:sldId id="278" r:id="rId11"/>
    <p:sldId id="269" r:id="rId12"/>
    <p:sldId id="262" r:id="rId13"/>
    <p:sldId id="284" r:id="rId14"/>
    <p:sldId id="279" r:id="rId15"/>
    <p:sldId id="270" r:id="rId16"/>
    <p:sldId id="285" r:id="rId17"/>
    <p:sldId id="281" r:id="rId18"/>
    <p:sldId id="286" r:id="rId19"/>
    <p:sldId id="287" r:id="rId20"/>
    <p:sldId id="271" r:id="rId21"/>
    <p:sldId id="273" r:id="rId22"/>
    <p:sldId id="282" r:id="rId23"/>
    <p:sldId id="26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2256" autoAdjust="0"/>
  </p:normalViewPr>
  <p:slideViewPr>
    <p:cSldViewPr snapToGrid="0">
      <p:cViewPr varScale="1">
        <p:scale>
          <a:sx n="82" d="100"/>
          <a:sy n="82" d="100"/>
        </p:scale>
        <p:origin x="691"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jpeg>
</file>

<file path=ppt/media/image2.jpe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0"/>
        <p:cNvGrpSpPr/>
        <p:nvPr/>
      </p:nvGrpSpPr>
      <p:grpSpPr>
        <a:xfrm>
          <a:off x="0" y="0"/>
          <a:ext cx="0" cy="0"/>
          <a:chOff x="0" y="0"/>
          <a:chExt cx="0" cy="0"/>
        </a:xfrm>
      </p:grpSpPr>
      <p:sp>
        <p:nvSpPr>
          <p:cNvPr id="381" name="Google Shape;381;n"/>
          <p:cNvSpPr txBox="1">
            <a:spLocks noGrp="1"/>
          </p:cNvSpPr>
          <p:nvPr>
            <p:ph type="hdr" idx="2"/>
          </p:nvPr>
        </p:nvSpPr>
        <p:spPr>
          <a:xfrm>
            <a:off x="0" y="0"/>
            <a:ext cx="2971800" cy="4587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2" name="Google Shape;382;n"/>
          <p:cNvSpPr txBox="1">
            <a:spLocks noGrp="1"/>
          </p:cNvSpPr>
          <p:nvPr>
            <p:ph type="dt" idx="10"/>
          </p:nvPr>
        </p:nvSpPr>
        <p:spPr>
          <a:xfrm>
            <a:off x="3884613" y="0"/>
            <a:ext cx="2971800" cy="4587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3" name="Google Shape;383;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4" name="Google Shape;384;n"/>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385" name="Google Shape;385;n"/>
          <p:cNvSpPr txBox="1">
            <a:spLocks noGrp="1"/>
          </p:cNvSpPr>
          <p:nvPr>
            <p:ph type="ftr" idx="11"/>
          </p:nvPr>
        </p:nvSpPr>
        <p:spPr>
          <a:xfrm>
            <a:off x="0" y="8685213"/>
            <a:ext cx="2971800" cy="4587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6" name="Google Shape;386;n"/>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4" name="Google Shape;61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p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8" name="Google Shape;65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a:extLst>
            <a:ext uri="{FF2B5EF4-FFF2-40B4-BE49-F238E27FC236}">
              <a16:creationId xmlns:a16="http://schemas.microsoft.com/office/drawing/2014/main" id="{BE138481-F27D-05DA-96E7-0305787790CE}"/>
            </a:ext>
          </a:extLst>
        </p:cNvPr>
        <p:cNvGrpSpPr/>
        <p:nvPr/>
      </p:nvGrpSpPr>
      <p:grpSpPr>
        <a:xfrm>
          <a:off x="0" y="0"/>
          <a:ext cx="0" cy="0"/>
          <a:chOff x="0" y="0"/>
          <a:chExt cx="0" cy="0"/>
        </a:xfrm>
      </p:grpSpPr>
      <p:sp>
        <p:nvSpPr>
          <p:cNvPr id="657" name="Google Shape;657;p7:notes">
            <a:extLst>
              <a:ext uri="{FF2B5EF4-FFF2-40B4-BE49-F238E27FC236}">
                <a16:creationId xmlns:a16="http://schemas.microsoft.com/office/drawing/2014/main" id="{3DA768B2-46AB-08AB-AF54-F1A5E0550175}"/>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8" name="Google Shape;658;p7:notes">
            <a:extLst>
              <a:ext uri="{FF2B5EF4-FFF2-40B4-BE49-F238E27FC236}">
                <a16:creationId xmlns:a16="http://schemas.microsoft.com/office/drawing/2014/main" id="{8031734E-17D5-4BB1-FB2C-F1F08A4C834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38425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a:extLst>
            <a:ext uri="{FF2B5EF4-FFF2-40B4-BE49-F238E27FC236}">
              <a16:creationId xmlns:a16="http://schemas.microsoft.com/office/drawing/2014/main" id="{2E880E82-6203-A49D-18F6-A0D44905C1C4}"/>
            </a:ext>
          </a:extLst>
        </p:cNvPr>
        <p:cNvGrpSpPr/>
        <p:nvPr/>
      </p:nvGrpSpPr>
      <p:grpSpPr>
        <a:xfrm>
          <a:off x="0" y="0"/>
          <a:ext cx="0" cy="0"/>
          <a:chOff x="0" y="0"/>
          <a:chExt cx="0" cy="0"/>
        </a:xfrm>
      </p:grpSpPr>
      <p:sp>
        <p:nvSpPr>
          <p:cNvPr id="657" name="Google Shape;657;p7:notes">
            <a:extLst>
              <a:ext uri="{FF2B5EF4-FFF2-40B4-BE49-F238E27FC236}">
                <a16:creationId xmlns:a16="http://schemas.microsoft.com/office/drawing/2014/main" id="{7CFFE775-F888-025A-6EE0-03035A87AFAE}"/>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8" name="Google Shape;658;p7:notes">
            <a:extLst>
              <a:ext uri="{FF2B5EF4-FFF2-40B4-BE49-F238E27FC236}">
                <a16:creationId xmlns:a16="http://schemas.microsoft.com/office/drawing/2014/main" id="{CFAB8201-55B8-D6E8-0742-E3F439577D5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6561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a:extLst>
            <a:ext uri="{FF2B5EF4-FFF2-40B4-BE49-F238E27FC236}">
              <a16:creationId xmlns:a16="http://schemas.microsoft.com/office/drawing/2014/main" id="{FA6B58A8-4C31-011B-2627-113315035AD9}"/>
            </a:ext>
          </a:extLst>
        </p:cNvPr>
        <p:cNvGrpSpPr/>
        <p:nvPr/>
      </p:nvGrpSpPr>
      <p:grpSpPr>
        <a:xfrm>
          <a:off x="0" y="0"/>
          <a:ext cx="0" cy="0"/>
          <a:chOff x="0" y="0"/>
          <a:chExt cx="0" cy="0"/>
        </a:xfrm>
      </p:grpSpPr>
      <p:sp>
        <p:nvSpPr>
          <p:cNvPr id="657" name="Google Shape;657;p7:notes">
            <a:extLst>
              <a:ext uri="{FF2B5EF4-FFF2-40B4-BE49-F238E27FC236}">
                <a16:creationId xmlns:a16="http://schemas.microsoft.com/office/drawing/2014/main" id="{ADE8CB91-D142-5F9F-902E-5CB5249818D8}"/>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8" name="Google Shape;658;p7:notes">
            <a:extLst>
              <a:ext uri="{FF2B5EF4-FFF2-40B4-BE49-F238E27FC236}">
                <a16:creationId xmlns:a16="http://schemas.microsoft.com/office/drawing/2014/main" id="{CF51EA30-AE9F-17EE-2E5B-EC415AE303B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56851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a:extLst>
            <a:ext uri="{FF2B5EF4-FFF2-40B4-BE49-F238E27FC236}">
              <a16:creationId xmlns:a16="http://schemas.microsoft.com/office/drawing/2014/main" id="{5F3F7379-18A4-3416-6450-B53A2CE4C8E9}"/>
            </a:ext>
          </a:extLst>
        </p:cNvPr>
        <p:cNvGrpSpPr/>
        <p:nvPr/>
      </p:nvGrpSpPr>
      <p:grpSpPr>
        <a:xfrm>
          <a:off x="0" y="0"/>
          <a:ext cx="0" cy="0"/>
          <a:chOff x="0" y="0"/>
          <a:chExt cx="0" cy="0"/>
        </a:xfrm>
      </p:grpSpPr>
      <p:sp>
        <p:nvSpPr>
          <p:cNvPr id="657" name="Google Shape;657;p7:notes">
            <a:extLst>
              <a:ext uri="{FF2B5EF4-FFF2-40B4-BE49-F238E27FC236}">
                <a16:creationId xmlns:a16="http://schemas.microsoft.com/office/drawing/2014/main" id="{908D3A7E-9B10-C9D8-5CB9-30EE080A4764}"/>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8" name="Google Shape;658;p7:notes">
            <a:extLst>
              <a:ext uri="{FF2B5EF4-FFF2-40B4-BE49-F238E27FC236}">
                <a16:creationId xmlns:a16="http://schemas.microsoft.com/office/drawing/2014/main" id="{AEE9C37F-8264-EBAB-A41C-D8E547B3E92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72356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a:extLst>
            <a:ext uri="{FF2B5EF4-FFF2-40B4-BE49-F238E27FC236}">
              <a16:creationId xmlns:a16="http://schemas.microsoft.com/office/drawing/2014/main" id="{F3D66B75-828D-3370-D4BA-E13BAEF1CA0C}"/>
            </a:ext>
          </a:extLst>
        </p:cNvPr>
        <p:cNvGrpSpPr/>
        <p:nvPr/>
      </p:nvGrpSpPr>
      <p:grpSpPr>
        <a:xfrm>
          <a:off x="0" y="0"/>
          <a:ext cx="0" cy="0"/>
          <a:chOff x="0" y="0"/>
          <a:chExt cx="0" cy="0"/>
        </a:xfrm>
      </p:grpSpPr>
      <p:sp>
        <p:nvSpPr>
          <p:cNvPr id="657" name="Google Shape;657;p7:notes">
            <a:extLst>
              <a:ext uri="{FF2B5EF4-FFF2-40B4-BE49-F238E27FC236}">
                <a16:creationId xmlns:a16="http://schemas.microsoft.com/office/drawing/2014/main" id="{6BE0C015-5BA1-E47E-E6DB-C2D5446B53E6}"/>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8" name="Google Shape;658;p7:notes">
            <a:extLst>
              <a:ext uri="{FF2B5EF4-FFF2-40B4-BE49-F238E27FC236}">
                <a16:creationId xmlns:a16="http://schemas.microsoft.com/office/drawing/2014/main" id="{27AE6C30-517A-06B3-0718-3C082BDC20E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572499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a:extLst>
            <a:ext uri="{FF2B5EF4-FFF2-40B4-BE49-F238E27FC236}">
              <a16:creationId xmlns:a16="http://schemas.microsoft.com/office/drawing/2014/main" id="{50DCB9FF-A289-EA64-89E3-E2E0B7837C15}"/>
            </a:ext>
          </a:extLst>
        </p:cNvPr>
        <p:cNvGrpSpPr/>
        <p:nvPr/>
      </p:nvGrpSpPr>
      <p:grpSpPr>
        <a:xfrm>
          <a:off x="0" y="0"/>
          <a:ext cx="0" cy="0"/>
          <a:chOff x="0" y="0"/>
          <a:chExt cx="0" cy="0"/>
        </a:xfrm>
      </p:grpSpPr>
      <p:sp>
        <p:nvSpPr>
          <p:cNvPr id="657" name="Google Shape;657;p7:notes">
            <a:extLst>
              <a:ext uri="{FF2B5EF4-FFF2-40B4-BE49-F238E27FC236}">
                <a16:creationId xmlns:a16="http://schemas.microsoft.com/office/drawing/2014/main" id="{46AF5823-C994-4040-1E4F-206F49EC92F4}"/>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8" name="Google Shape;658;p7:notes">
            <a:extLst>
              <a:ext uri="{FF2B5EF4-FFF2-40B4-BE49-F238E27FC236}">
                <a16:creationId xmlns:a16="http://schemas.microsoft.com/office/drawing/2014/main" id="{1CE976EB-1D01-2E0B-A593-CFEC7285958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645050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p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8" name="Google Shape;68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p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3" name="Google Shape;62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p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0" name="Google Shape;63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a:extLst>
            <a:ext uri="{FF2B5EF4-FFF2-40B4-BE49-F238E27FC236}">
              <a16:creationId xmlns:a16="http://schemas.microsoft.com/office/drawing/2014/main" id="{A9C15FD3-3F7A-5ED4-86D1-8087ADB5A61F}"/>
            </a:ext>
          </a:extLst>
        </p:cNvPr>
        <p:cNvGrpSpPr/>
        <p:nvPr/>
      </p:nvGrpSpPr>
      <p:grpSpPr>
        <a:xfrm>
          <a:off x="0" y="0"/>
          <a:ext cx="0" cy="0"/>
          <a:chOff x="0" y="0"/>
          <a:chExt cx="0" cy="0"/>
        </a:xfrm>
      </p:grpSpPr>
      <p:sp>
        <p:nvSpPr>
          <p:cNvPr id="629" name="Google Shape;629;p3:notes">
            <a:extLst>
              <a:ext uri="{FF2B5EF4-FFF2-40B4-BE49-F238E27FC236}">
                <a16:creationId xmlns:a16="http://schemas.microsoft.com/office/drawing/2014/main" id="{A6C4B614-BC75-6838-6BD2-6153112E6149}"/>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0" name="Google Shape;630;p3:notes">
            <a:extLst>
              <a:ext uri="{FF2B5EF4-FFF2-40B4-BE49-F238E27FC236}">
                <a16:creationId xmlns:a16="http://schemas.microsoft.com/office/drawing/2014/main" id="{4927A45E-AAC1-E97A-7DD6-449C0503B7D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4237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p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6" name="Google Shape;63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p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3" name="Google Shape;64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a:extLst>
            <a:ext uri="{FF2B5EF4-FFF2-40B4-BE49-F238E27FC236}">
              <a16:creationId xmlns:a16="http://schemas.microsoft.com/office/drawing/2014/main" id="{2374F69C-620B-FA17-ACB5-AB368683B9A9}"/>
            </a:ext>
          </a:extLst>
        </p:cNvPr>
        <p:cNvGrpSpPr/>
        <p:nvPr/>
      </p:nvGrpSpPr>
      <p:grpSpPr>
        <a:xfrm>
          <a:off x="0" y="0"/>
          <a:ext cx="0" cy="0"/>
          <a:chOff x="0" y="0"/>
          <a:chExt cx="0" cy="0"/>
        </a:xfrm>
      </p:grpSpPr>
      <p:sp>
        <p:nvSpPr>
          <p:cNvPr id="649" name="Google Shape;649;p6:notes">
            <a:extLst>
              <a:ext uri="{FF2B5EF4-FFF2-40B4-BE49-F238E27FC236}">
                <a16:creationId xmlns:a16="http://schemas.microsoft.com/office/drawing/2014/main" id="{5F4B4F12-1194-D759-0588-65724FD49D7D}"/>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0" name="Google Shape;650;p6:notes">
            <a:extLst>
              <a:ext uri="{FF2B5EF4-FFF2-40B4-BE49-F238E27FC236}">
                <a16:creationId xmlns:a16="http://schemas.microsoft.com/office/drawing/2014/main" id="{7E7B553C-BAEF-44C1-1A50-09D72EEC42E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225078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p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0" name="Google Shape;65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a:extLst>
            <a:ext uri="{FF2B5EF4-FFF2-40B4-BE49-F238E27FC236}">
              <a16:creationId xmlns:a16="http://schemas.microsoft.com/office/drawing/2014/main" id="{4274BDBE-03BE-467E-2BB2-BA5682269325}"/>
            </a:ext>
          </a:extLst>
        </p:cNvPr>
        <p:cNvGrpSpPr/>
        <p:nvPr/>
      </p:nvGrpSpPr>
      <p:grpSpPr>
        <a:xfrm>
          <a:off x="0" y="0"/>
          <a:ext cx="0" cy="0"/>
          <a:chOff x="0" y="0"/>
          <a:chExt cx="0" cy="0"/>
        </a:xfrm>
      </p:grpSpPr>
      <p:sp>
        <p:nvSpPr>
          <p:cNvPr id="649" name="Google Shape;649;p6:notes">
            <a:extLst>
              <a:ext uri="{FF2B5EF4-FFF2-40B4-BE49-F238E27FC236}">
                <a16:creationId xmlns:a16="http://schemas.microsoft.com/office/drawing/2014/main" id="{C30FD9E5-8C5F-0FA0-F7F4-70A9A7EBA309}"/>
              </a:ext>
            </a:extLst>
          </p:cNvPr>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0" name="Google Shape;650;p6:notes">
            <a:extLst>
              <a:ext uri="{FF2B5EF4-FFF2-40B4-BE49-F238E27FC236}">
                <a16:creationId xmlns:a16="http://schemas.microsoft.com/office/drawing/2014/main" id="{902CB576-41C9-43F2-7396-FA7CB1742D1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43263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0C205-F1EF-E9CE-E111-45021E9AB0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7EE5791-0D21-7D41-9892-CFFB9722D9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96C74EA-9F8A-DE47-D941-36C776E13813}"/>
              </a:ext>
            </a:extLst>
          </p:cNvPr>
          <p:cNvSpPr>
            <a:spLocks noGrp="1"/>
          </p:cNvSpPr>
          <p:nvPr>
            <p:ph type="dt" sz="half" idx="10"/>
          </p:nvPr>
        </p:nvSpPr>
        <p:spPr/>
        <p:txBody>
          <a:bodyPr/>
          <a:lstStyle/>
          <a:p>
            <a:fld id="{DCF96E02-456E-4F1D-A73E-CCA654785520}" type="datetime1">
              <a:rPr lang="en-US" smtClean="0"/>
              <a:pPr/>
              <a:t>9/4/2025</a:t>
            </a:fld>
            <a:endParaRPr lang="en-IN"/>
          </a:p>
        </p:txBody>
      </p:sp>
      <p:sp>
        <p:nvSpPr>
          <p:cNvPr id="5" name="Footer Placeholder 4">
            <a:extLst>
              <a:ext uri="{FF2B5EF4-FFF2-40B4-BE49-F238E27FC236}">
                <a16:creationId xmlns:a16="http://schemas.microsoft.com/office/drawing/2014/main" id="{35687AE9-8204-C62F-1D98-D9517BA31ACD}"/>
              </a:ext>
            </a:extLst>
          </p:cNvPr>
          <p:cNvSpPr>
            <a:spLocks noGrp="1"/>
          </p:cNvSpPr>
          <p:nvPr>
            <p:ph type="ftr" sz="quarter" idx="11"/>
          </p:nvPr>
        </p:nvSpPr>
        <p:spPr/>
        <p:txBody>
          <a:bodyPr/>
          <a:lstStyle/>
          <a:p>
            <a:r>
              <a:rPr lang="en-US"/>
              <a:t>PROJECT BATCH #: [ECE/A2], AY: 2024-25</a:t>
            </a:r>
            <a:endParaRPr lang="en-IN"/>
          </a:p>
        </p:txBody>
      </p:sp>
      <p:sp>
        <p:nvSpPr>
          <p:cNvPr id="6" name="Slide Number Placeholder 5">
            <a:extLst>
              <a:ext uri="{FF2B5EF4-FFF2-40B4-BE49-F238E27FC236}">
                <a16:creationId xmlns:a16="http://schemas.microsoft.com/office/drawing/2014/main" id="{6EB23219-F20F-0590-2BA5-65EAE75531D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10024048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C93D1-5DDA-5F54-230E-5231EF919FF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996757B-16C0-7CEB-AA24-CAC44F70DBF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AFCBEF6-C556-D98E-6991-BC901D6AD5B5}"/>
              </a:ext>
            </a:extLst>
          </p:cNvPr>
          <p:cNvSpPr>
            <a:spLocks noGrp="1"/>
          </p:cNvSpPr>
          <p:nvPr>
            <p:ph type="dt" sz="half" idx="10"/>
          </p:nvPr>
        </p:nvSpPr>
        <p:spPr/>
        <p:txBody>
          <a:bodyPr/>
          <a:lstStyle/>
          <a:p>
            <a:fld id="{493D1826-5D7E-4082-8B52-18E33CEFB044}" type="datetime1">
              <a:rPr lang="en-US" smtClean="0"/>
              <a:pPr/>
              <a:t>9/4/2025</a:t>
            </a:fld>
            <a:endParaRPr lang="en-IN"/>
          </a:p>
        </p:txBody>
      </p:sp>
      <p:sp>
        <p:nvSpPr>
          <p:cNvPr id="5" name="Footer Placeholder 4">
            <a:extLst>
              <a:ext uri="{FF2B5EF4-FFF2-40B4-BE49-F238E27FC236}">
                <a16:creationId xmlns:a16="http://schemas.microsoft.com/office/drawing/2014/main" id="{7B79E5C8-A5A7-01EE-F32E-71E84AFBE6E3}"/>
              </a:ext>
            </a:extLst>
          </p:cNvPr>
          <p:cNvSpPr>
            <a:spLocks noGrp="1"/>
          </p:cNvSpPr>
          <p:nvPr>
            <p:ph type="ftr" sz="quarter" idx="11"/>
          </p:nvPr>
        </p:nvSpPr>
        <p:spPr/>
        <p:txBody>
          <a:bodyPr/>
          <a:lstStyle/>
          <a:p>
            <a:r>
              <a:rPr lang="en-US"/>
              <a:t>PROJECT BATCH #: [ECE/A2], AY: 2024-25</a:t>
            </a:r>
            <a:endParaRPr lang="en-IN"/>
          </a:p>
        </p:txBody>
      </p:sp>
      <p:sp>
        <p:nvSpPr>
          <p:cNvPr id="6" name="Slide Number Placeholder 5">
            <a:extLst>
              <a:ext uri="{FF2B5EF4-FFF2-40B4-BE49-F238E27FC236}">
                <a16:creationId xmlns:a16="http://schemas.microsoft.com/office/drawing/2014/main" id="{74AA56D4-0941-38CD-BE36-9DBBD3845D1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22726421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CDF280-C85D-39D2-5684-278E7D3F619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562E8E-4D3F-89FB-F58A-4BB57F1846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F777BD2-A9C0-8A96-71FE-02DE97686507}"/>
              </a:ext>
            </a:extLst>
          </p:cNvPr>
          <p:cNvSpPr>
            <a:spLocks noGrp="1"/>
          </p:cNvSpPr>
          <p:nvPr>
            <p:ph type="dt" sz="half" idx="10"/>
          </p:nvPr>
        </p:nvSpPr>
        <p:spPr/>
        <p:txBody>
          <a:bodyPr/>
          <a:lstStyle/>
          <a:p>
            <a:fld id="{D9B7FBBA-2D83-4A12-837F-4451EB12AB75}" type="datetime1">
              <a:rPr lang="en-US" smtClean="0"/>
              <a:pPr/>
              <a:t>9/4/2025</a:t>
            </a:fld>
            <a:endParaRPr lang="en-IN"/>
          </a:p>
        </p:txBody>
      </p:sp>
      <p:sp>
        <p:nvSpPr>
          <p:cNvPr id="5" name="Footer Placeholder 4">
            <a:extLst>
              <a:ext uri="{FF2B5EF4-FFF2-40B4-BE49-F238E27FC236}">
                <a16:creationId xmlns:a16="http://schemas.microsoft.com/office/drawing/2014/main" id="{2669C2AB-8A31-80D2-2032-4067A49FBF02}"/>
              </a:ext>
            </a:extLst>
          </p:cNvPr>
          <p:cNvSpPr>
            <a:spLocks noGrp="1"/>
          </p:cNvSpPr>
          <p:nvPr>
            <p:ph type="ftr" sz="quarter" idx="11"/>
          </p:nvPr>
        </p:nvSpPr>
        <p:spPr/>
        <p:txBody>
          <a:bodyPr/>
          <a:lstStyle/>
          <a:p>
            <a:r>
              <a:rPr lang="en-US"/>
              <a:t>PROJECT BATCH #: [ECE/A2], AY: 2024-25</a:t>
            </a:r>
            <a:endParaRPr lang="en-IN"/>
          </a:p>
        </p:txBody>
      </p:sp>
      <p:sp>
        <p:nvSpPr>
          <p:cNvPr id="6" name="Slide Number Placeholder 5">
            <a:extLst>
              <a:ext uri="{FF2B5EF4-FFF2-40B4-BE49-F238E27FC236}">
                <a16:creationId xmlns:a16="http://schemas.microsoft.com/office/drawing/2014/main" id="{D6C34708-7A39-24BA-923A-1FF95219FB1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3233660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2E400-398E-1AFF-37B2-7AC31008790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48D296D-40DC-F33F-0EDE-CED7C9D142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7FED71-CB60-0444-D157-55496DCAD354}"/>
              </a:ext>
            </a:extLst>
          </p:cNvPr>
          <p:cNvSpPr>
            <a:spLocks noGrp="1"/>
          </p:cNvSpPr>
          <p:nvPr>
            <p:ph type="dt" sz="half" idx="10"/>
          </p:nvPr>
        </p:nvSpPr>
        <p:spPr/>
        <p:txBody>
          <a:bodyPr/>
          <a:lstStyle/>
          <a:p>
            <a:fld id="{C00E30BF-CECC-4EB9-987E-F8492FCEC844}" type="datetime1">
              <a:rPr lang="en-US" smtClean="0"/>
              <a:pPr/>
              <a:t>9/4/2025</a:t>
            </a:fld>
            <a:endParaRPr lang="en-IN"/>
          </a:p>
        </p:txBody>
      </p:sp>
      <p:sp>
        <p:nvSpPr>
          <p:cNvPr id="5" name="Footer Placeholder 4">
            <a:extLst>
              <a:ext uri="{FF2B5EF4-FFF2-40B4-BE49-F238E27FC236}">
                <a16:creationId xmlns:a16="http://schemas.microsoft.com/office/drawing/2014/main" id="{7F44B350-317B-DF7D-6D76-965056362D92}"/>
              </a:ext>
            </a:extLst>
          </p:cNvPr>
          <p:cNvSpPr>
            <a:spLocks noGrp="1"/>
          </p:cNvSpPr>
          <p:nvPr>
            <p:ph type="ftr" sz="quarter" idx="11"/>
          </p:nvPr>
        </p:nvSpPr>
        <p:spPr/>
        <p:txBody>
          <a:bodyPr/>
          <a:lstStyle/>
          <a:p>
            <a:r>
              <a:rPr lang="en-US"/>
              <a:t>PROJECT BATCH #: [ECE/A2], AY: 2024-25</a:t>
            </a:r>
            <a:endParaRPr lang="en-IN"/>
          </a:p>
        </p:txBody>
      </p:sp>
      <p:sp>
        <p:nvSpPr>
          <p:cNvPr id="6" name="Slide Number Placeholder 5">
            <a:extLst>
              <a:ext uri="{FF2B5EF4-FFF2-40B4-BE49-F238E27FC236}">
                <a16:creationId xmlns:a16="http://schemas.microsoft.com/office/drawing/2014/main" id="{2D313A19-469A-6CB4-D19C-43A9E755C87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3728339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30F49-9397-6153-424E-1BC9143104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D0364B5-EB41-CF51-5C72-FDE91FE4FDA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14F4339-52E2-E46D-6E6B-CC45FD790FC7}"/>
              </a:ext>
            </a:extLst>
          </p:cNvPr>
          <p:cNvSpPr>
            <a:spLocks noGrp="1"/>
          </p:cNvSpPr>
          <p:nvPr>
            <p:ph type="dt" sz="half" idx="10"/>
          </p:nvPr>
        </p:nvSpPr>
        <p:spPr/>
        <p:txBody>
          <a:bodyPr/>
          <a:lstStyle/>
          <a:p>
            <a:fld id="{5C6AC774-8BE4-4E73-9454-F0E6C1AA7E41}" type="datetime1">
              <a:rPr lang="en-US" smtClean="0"/>
              <a:pPr/>
              <a:t>9/4/2025</a:t>
            </a:fld>
            <a:endParaRPr lang="en-IN"/>
          </a:p>
        </p:txBody>
      </p:sp>
      <p:sp>
        <p:nvSpPr>
          <p:cNvPr id="5" name="Footer Placeholder 4">
            <a:extLst>
              <a:ext uri="{FF2B5EF4-FFF2-40B4-BE49-F238E27FC236}">
                <a16:creationId xmlns:a16="http://schemas.microsoft.com/office/drawing/2014/main" id="{87600B71-92E1-F62B-972C-F2AD85F52C6A}"/>
              </a:ext>
            </a:extLst>
          </p:cNvPr>
          <p:cNvSpPr>
            <a:spLocks noGrp="1"/>
          </p:cNvSpPr>
          <p:nvPr>
            <p:ph type="ftr" sz="quarter" idx="11"/>
          </p:nvPr>
        </p:nvSpPr>
        <p:spPr/>
        <p:txBody>
          <a:bodyPr/>
          <a:lstStyle/>
          <a:p>
            <a:r>
              <a:rPr lang="en-US"/>
              <a:t>PROJECT BATCH #: [ECE/A2], AY: 2024-25</a:t>
            </a:r>
            <a:endParaRPr lang="en-IN"/>
          </a:p>
        </p:txBody>
      </p:sp>
      <p:sp>
        <p:nvSpPr>
          <p:cNvPr id="6" name="Slide Number Placeholder 5">
            <a:extLst>
              <a:ext uri="{FF2B5EF4-FFF2-40B4-BE49-F238E27FC236}">
                <a16:creationId xmlns:a16="http://schemas.microsoft.com/office/drawing/2014/main" id="{5002A379-3F4A-98F9-DF95-26E6875C4CF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1399164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7691B-5DA4-90E4-62B8-EA38936FF87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C3721FF-1BE2-FB70-044D-D77C3552FCE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79A847D-DCDE-FA10-E7A0-86D2339896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204A57E-15D7-02D4-85A4-CED7D16AEEC7}"/>
              </a:ext>
            </a:extLst>
          </p:cNvPr>
          <p:cNvSpPr>
            <a:spLocks noGrp="1"/>
          </p:cNvSpPr>
          <p:nvPr>
            <p:ph type="dt" sz="half" idx="10"/>
          </p:nvPr>
        </p:nvSpPr>
        <p:spPr/>
        <p:txBody>
          <a:bodyPr/>
          <a:lstStyle/>
          <a:p>
            <a:fld id="{E2C3571E-EC8B-4BEE-BEAA-240A420AC67F}" type="datetime1">
              <a:rPr lang="en-US" smtClean="0"/>
              <a:pPr/>
              <a:t>9/4/2025</a:t>
            </a:fld>
            <a:endParaRPr lang="en-IN"/>
          </a:p>
        </p:txBody>
      </p:sp>
      <p:sp>
        <p:nvSpPr>
          <p:cNvPr id="6" name="Footer Placeholder 5">
            <a:extLst>
              <a:ext uri="{FF2B5EF4-FFF2-40B4-BE49-F238E27FC236}">
                <a16:creationId xmlns:a16="http://schemas.microsoft.com/office/drawing/2014/main" id="{C324DE14-3507-0ED1-F7B8-65A8F3BFEC7B}"/>
              </a:ext>
            </a:extLst>
          </p:cNvPr>
          <p:cNvSpPr>
            <a:spLocks noGrp="1"/>
          </p:cNvSpPr>
          <p:nvPr>
            <p:ph type="ftr" sz="quarter" idx="11"/>
          </p:nvPr>
        </p:nvSpPr>
        <p:spPr/>
        <p:txBody>
          <a:bodyPr/>
          <a:lstStyle/>
          <a:p>
            <a:r>
              <a:rPr lang="en-US"/>
              <a:t>PROJECT BATCH #: [ECE/A2], AY: 2024-25</a:t>
            </a:r>
            <a:endParaRPr lang="en-IN"/>
          </a:p>
        </p:txBody>
      </p:sp>
      <p:sp>
        <p:nvSpPr>
          <p:cNvPr id="7" name="Slide Number Placeholder 6">
            <a:extLst>
              <a:ext uri="{FF2B5EF4-FFF2-40B4-BE49-F238E27FC236}">
                <a16:creationId xmlns:a16="http://schemas.microsoft.com/office/drawing/2014/main" id="{C655D2BA-6136-9811-C0C6-E164FD2C3DD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2112995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6D60B-D1D6-7B92-209B-B29AD03029E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B48D85A-340D-8D56-890D-5A28F1ED9D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2267CC-0670-1519-2902-4B185F3D74B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8528611-15B9-8A85-EAD1-E65DF7071C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AE9556-E0BE-48ED-F9F5-E94D2D150B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F43CEC5-5F3C-F43A-97A1-10AC37BD7255}"/>
              </a:ext>
            </a:extLst>
          </p:cNvPr>
          <p:cNvSpPr>
            <a:spLocks noGrp="1"/>
          </p:cNvSpPr>
          <p:nvPr>
            <p:ph type="dt" sz="half" idx="10"/>
          </p:nvPr>
        </p:nvSpPr>
        <p:spPr/>
        <p:txBody>
          <a:bodyPr/>
          <a:lstStyle/>
          <a:p>
            <a:fld id="{920588C2-1D0C-4D38-B79F-D313EEDE4B47}" type="datetime1">
              <a:rPr lang="en-US" smtClean="0"/>
              <a:pPr/>
              <a:t>9/4/2025</a:t>
            </a:fld>
            <a:endParaRPr lang="en-IN"/>
          </a:p>
        </p:txBody>
      </p:sp>
      <p:sp>
        <p:nvSpPr>
          <p:cNvPr id="8" name="Footer Placeholder 7">
            <a:extLst>
              <a:ext uri="{FF2B5EF4-FFF2-40B4-BE49-F238E27FC236}">
                <a16:creationId xmlns:a16="http://schemas.microsoft.com/office/drawing/2014/main" id="{C98E575A-59B1-8D4B-3CA8-FB2C1EB4910C}"/>
              </a:ext>
            </a:extLst>
          </p:cNvPr>
          <p:cNvSpPr>
            <a:spLocks noGrp="1"/>
          </p:cNvSpPr>
          <p:nvPr>
            <p:ph type="ftr" sz="quarter" idx="11"/>
          </p:nvPr>
        </p:nvSpPr>
        <p:spPr/>
        <p:txBody>
          <a:bodyPr/>
          <a:lstStyle/>
          <a:p>
            <a:r>
              <a:rPr lang="en-US"/>
              <a:t>PROJECT BATCH #: [ECE/A2], AY: 2024-25</a:t>
            </a:r>
            <a:endParaRPr lang="en-IN"/>
          </a:p>
        </p:txBody>
      </p:sp>
      <p:sp>
        <p:nvSpPr>
          <p:cNvPr id="9" name="Slide Number Placeholder 8">
            <a:extLst>
              <a:ext uri="{FF2B5EF4-FFF2-40B4-BE49-F238E27FC236}">
                <a16:creationId xmlns:a16="http://schemas.microsoft.com/office/drawing/2014/main" id="{29FB33C6-4A2A-0A54-533E-6A0C434E4CD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2262954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0ED13-4C95-62F2-87CA-042C037FEB4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ED5C694-58F3-38A2-59D0-AD5B20BBC367}"/>
              </a:ext>
            </a:extLst>
          </p:cNvPr>
          <p:cNvSpPr>
            <a:spLocks noGrp="1"/>
          </p:cNvSpPr>
          <p:nvPr>
            <p:ph type="dt" sz="half" idx="10"/>
          </p:nvPr>
        </p:nvSpPr>
        <p:spPr/>
        <p:txBody>
          <a:bodyPr/>
          <a:lstStyle/>
          <a:p>
            <a:fld id="{1C1691BA-6ADF-4709-883B-73E5873D4DA6}" type="datetime1">
              <a:rPr lang="en-US" smtClean="0"/>
              <a:pPr/>
              <a:t>9/4/2025</a:t>
            </a:fld>
            <a:endParaRPr lang="en-IN"/>
          </a:p>
        </p:txBody>
      </p:sp>
      <p:sp>
        <p:nvSpPr>
          <p:cNvPr id="4" name="Footer Placeholder 3">
            <a:extLst>
              <a:ext uri="{FF2B5EF4-FFF2-40B4-BE49-F238E27FC236}">
                <a16:creationId xmlns:a16="http://schemas.microsoft.com/office/drawing/2014/main" id="{5CEB0477-694E-D52E-2338-EFAACF1C2F2B}"/>
              </a:ext>
            </a:extLst>
          </p:cNvPr>
          <p:cNvSpPr>
            <a:spLocks noGrp="1"/>
          </p:cNvSpPr>
          <p:nvPr>
            <p:ph type="ftr" sz="quarter" idx="11"/>
          </p:nvPr>
        </p:nvSpPr>
        <p:spPr/>
        <p:txBody>
          <a:bodyPr/>
          <a:lstStyle/>
          <a:p>
            <a:r>
              <a:rPr lang="en-US"/>
              <a:t>PROJECT BATCH #: [ECE/A2], AY: 2024-25</a:t>
            </a:r>
            <a:endParaRPr lang="en-IN"/>
          </a:p>
        </p:txBody>
      </p:sp>
      <p:sp>
        <p:nvSpPr>
          <p:cNvPr id="5" name="Slide Number Placeholder 4">
            <a:extLst>
              <a:ext uri="{FF2B5EF4-FFF2-40B4-BE49-F238E27FC236}">
                <a16:creationId xmlns:a16="http://schemas.microsoft.com/office/drawing/2014/main" id="{62C97C1B-6FD9-D825-7551-C96C1896ECE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926892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AE915D-0BA2-BABA-4681-5D7B8BB3DE76}"/>
              </a:ext>
            </a:extLst>
          </p:cNvPr>
          <p:cNvSpPr>
            <a:spLocks noGrp="1"/>
          </p:cNvSpPr>
          <p:nvPr>
            <p:ph type="dt" sz="half" idx="10"/>
          </p:nvPr>
        </p:nvSpPr>
        <p:spPr/>
        <p:txBody>
          <a:bodyPr/>
          <a:lstStyle/>
          <a:p>
            <a:fld id="{29298F7D-1C38-48C4-929B-15BFC079509D}" type="datetime1">
              <a:rPr lang="en-US" smtClean="0"/>
              <a:pPr/>
              <a:t>9/4/2025</a:t>
            </a:fld>
            <a:endParaRPr lang="en-IN"/>
          </a:p>
        </p:txBody>
      </p:sp>
      <p:sp>
        <p:nvSpPr>
          <p:cNvPr id="3" name="Footer Placeholder 2">
            <a:extLst>
              <a:ext uri="{FF2B5EF4-FFF2-40B4-BE49-F238E27FC236}">
                <a16:creationId xmlns:a16="http://schemas.microsoft.com/office/drawing/2014/main" id="{4CA6976C-579C-F06C-03F0-F3245775DDE2}"/>
              </a:ext>
            </a:extLst>
          </p:cNvPr>
          <p:cNvSpPr>
            <a:spLocks noGrp="1"/>
          </p:cNvSpPr>
          <p:nvPr>
            <p:ph type="ftr" sz="quarter" idx="11"/>
          </p:nvPr>
        </p:nvSpPr>
        <p:spPr/>
        <p:txBody>
          <a:bodyPr/>
          <a:lstStyle/>
          <a:p>
            <a:r>
              <a:rPr lang="en-US"/>
              <a:t>PROJECT BATCH #: [ECE/A2], AY: 2024-25</a:t>
            </a:r>
            <a:endParaRPr lang="en-IN"/>
          </a:p>
        </p:txBody>
      </p:sp>
      <p:sp>
        <p:nvSpPr>
          <p:cNvPr id="4" name="Slide Number Placeholder 3">
            <a:extLst>
              <a:ext uri="{FF2B5EF4-FFF2-40B4-BE49-F238E27FC236}">
                <a16:creationId xmlns:a16="http://schemas.microsoft.com/office/drawing/2014/main" id="{883F65FC-8115-F628-BFCA-BD6D1F513AD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3265879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1EE6E-AC2A-74D8-3FB1-4AD98F5FCE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C622C16-1C4F-D83C-9FF5-4029F5D680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1A02341-BBDE-6363-C7F5-A52334A76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6503A9-0F6D-303A-6A69-3D5986D6E3A5}"/>
              </a:ext>
            </a:extLst>
          </p:cNvPr>
          <p:cNvSpPr>
            <a:spLocks noGrp="1"/>
          </p:cNvSpPr>
          <p:nvPr>
            <p:ph type="dt" sz="half" idx="10"/>
          </p:nvPr>
        </p:nvSpPr>
        <p:spPr/>
        <p:txBody>
          <a:bodyPr/>
          <a:lstStyle/>
          <a:p>
            <a:fld id="{7CA67DCC-E997-456A-88ED-9779B3E172E4}" type="datetime1">
              <a:rPr lang="en-US" smtClean="0"/>
              <a:pPr/>
              <a:t>9/4/2025</a:t>
            </a:fld>
            <a:endParaRPr lang="en-IN"/>
          </a:p>
        </p:txBody>
      </p:sp>
      <p:sp>
        <p:nvSpPr>
          <p:cNvPr id="6" name="Footer Placeholder 5">
            <a:extLst>
              <a:ext uri="{FF2B5EF4-FFF2-40B4-BE49-F238E27FC236}">
                <a16:creationId xmlns:a16="http://schemas.microsoft.com/office/drawing/2014/main" id="{32FFA5AC-09C0-B0B9-8A47-B1D882693195}"/>
              </a:ext>
            </a:extLst>
          </p:cNvPr>
          <p:cNvSpPr>
            <a:spLocks noGrp="1"/>
          </p:cNvSpPr>
          <p:nvPr>
            <p:ph type="ftr" sz="quarter" idx="11"/>
          </p:nvPr>
        </p:nvSpPr>
        <p:spPr/>
        <p:txBody>
          <a:bodyPr/>
          <a:lstStyle/>
          <a:p>
            <a:r>
              <a:rPr lang="en-US"/>
              <a:t>PROJECT BATCH #: [ECE/A2], AY: 2024-25</a:t>
            </a:r>
            <a:endParaRPr lang="en-IN"/>
          </a:p>
        </p:txBody>
      </p:sp>
      <p:sp>
        <p:nvSpPr>
          <p:cNvPr id="7" name="Slide Number Placeholder 6">
            <a:extLst>
              <a:ext uri="{FF2B5EF4-FFF2-40B4-BE49-F238E27FC236}">
                <a16:creationId xmlns:a16="http://schemas.microsoft.com/office/drawing/2014/main" id="{90C3EE05-CA50-4E6E-C8BD-33B6B69093E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2803620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E93A9-BE50-5F2D-3F28-813C2798FD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EDE1AC3-CEE2-AF8F-9EE4-EC680369D6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8D1CB33-3503-E0D8-978E-C586608631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1A6832-FA61-8CA0-DBBD-95F6D6A9C1D8}"/>
              </a:ext>
            </a:extLst>
          </p:cNvPr>
          <p:cNvSpPr>
            <a:spLocks noGrp="1"/>
          </p:cNvSpPr>
          <p:nvPr>
            <p:ph type="dt" sz="half" idx="10"/>
          </p:nvPr>
        </p:nvSpPr>
        <p:spPr/>
        <p:txBody>
          <a:bodyPr/>
          <a:lstStyle/>
          <a:p>
            <a:fld id="{9C7C45C7-69B3-40E4-B42C-7673765C98AE}" type="datetime1">
              <a:rPr lang="en-US" smtClean="0"/>
              <a:pPr/>
              <a:t>9/4/2025</a:t>
            </a:fld>
            <a:endParaRPr lang="en-IN"/>
          </a:p>
        </p:txBody>
      </p:sp>
      <p:sp>
        <p:nvSpPr>
          <p:cNvPr id="6" name="Footer Placeholder 5">
            <a:extLst>
              <a:ext uri="{FF2B5EF4-FFF2-40B4-BE49-F238E27FC236}">
                <a16:creationId xmlns:a16="http://schemas.microsoft.com/office/drawing/2014/main" id="{EBC580DE-E904-CE7E-9AE1-6A26ACC15641}"/>
              </a:ext>
            </a:extLst>
          </p:cNvPr>
          <p:cNvSpPr>
            <a:spLocks noGrp="1"/>
          </p:cNvSpPr>
          <p:nvPr>
            <p:ph type="ftr" sz="quarter" idx="11"/>
          </p:nvPr>
        </p:nvSpPr>
        <p:spPr/>
        <p:txBody>
          <a:bodyPr/>
          <a:lstStyle/>
          <a:p>
            <a:r>
              <a:rPr lang="en-US"/>
              <a:t>PROJECT BATCH #: [ECE/A2], AY: 2024-25</a:t>
            </a:r>
            <a:endParaRPr lang="en-IN"/>
          </a:p>
        </p:txBody>
      </p:sp>
      <p:sp>
        <p:nvSpPr>
          <p:cNvPr id="7" name="Slide Number Placeholder 6">
            <a:extLst>
              <a:ext uri="{FF2B5EF4-FFF2-40B4-BE49-F238E27FC236}">
                <a16:creationId xmlns:a16="http://schemas.microsoft.com/office/drawing/2014/main" id="{8F2917F6-47BF-4F33-7F96-B726CE99118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2354624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351EEF-640E-F98E-F296-A693C7B2B0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0E0C943-3A32-6D6D-8371-A87C12F3E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1872279-C5FD-6E48-D63A-2F7DA92C53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EAF917-F876-414C-8DA1-E3D133400EF2}" type="datetime1">
              <a:rPr lang="en-US" smtClean="0"/>
              <a:pPr/>
              <a:t>9/4/2025</a:t>
            </a:fld>
            <a:endParaRPr lang="en-IN"/>
          </a:p>
        </p:txBody>
      </p:sp>
      <p:sp>
        <p:nvSpPr>
          <p:cNvPr id="5" name="Footer Placeholder 4">
            <a:extLst>
              <a:ext uri="{FF2B5EF4-FFF2-40B4-BE49-F238E27FC236}">
                <a16:creationId xmlns:a16="http://schemas.microsoft.com/office/drawing/2014/main" id="{DCCB81D7-E0CE-02D4-B404-551FA84102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PROJECT BATCH #: [ECE/A2], AY: 2024-25</a:t>
            </a:r>
            <a:endParaRPr lang="en-IN"/>
          </a:p>
        </p:txBody>
      </p:sp>
      <p:sp>
        <p:nvSpPr>
          <p:cNvPr id="6" name="Slide Number Placeholder 5">
            <a:extLst>
              <a:ext uri="{FF2B5EF4-FFF2-40B4-BE49-F238E27FC236}">
                <a16:creationId xmlns:a16="http://schemas.microsoft.com/office/drawing/2014/main" id="{74838AB8-8D0A-264A-0DBB-31AD6DF18C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a:t>
            </a:fld>
            <a:endParaRPr lang="en-US"/>
          </a:p>
        </p:txBody>
      </p:sp>
    </p:spTree>
    <p:extLst>
      <p:ext uri="{BB962C8B-B14F-4D97-AF65-F5344CB8AC3E}">
        <p14:creationId xmlns:p14="http://schemas.microsoft.com/office/powerpoint/2010/main" val="179863196"/>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19"/>
          <p:cNvSpPr txBox="1">
            <a:spLocks noGrp="1"/>
          </p:cNvSpPr>
          <p:nvPr>
            <p:ph type="ctrTitle"/>
          </p:nvPr>
        </p:nvSpPr>
        <p:spPr>
          <a:xfrm>
            <a:off x="1529612" y="203026"/>
            <a:ext cx="8958600" cy="732493"/>
          </a:xfrm>
          <a:prstGeom prst="rect">
            <a:avLst/>
          </a:prstGeom>
          <a:noFill/>
          <a:ln>
            <a:noFill/>
          </a:ln>
        </p:spPr>
        <p:txBody>
          <a:bodyPr spcFirstLastPara="1" wrap="square" lIns="91425" tIns="45700" rIns="91425" bIns="45700" anchor="b" anchorCtr="0">
            <a:normAutofit fontScale="90000"/>
          </a:bodyPr>
          <a:lstStyle/>
          <a:p>
            <a:pPr algn="ctr">
              <a:lnSpc>
                <a:spcPct val="130000"/>
              </a:lnSpc>
              <a:spcBef>
                <a:spcPts val="300"/>
              </a:spcBef>
              <a:spcAft>
                <a:spcPts val="300"/>
              </a:spcAft>
            </a:pPr>
            <a:r>
              <a:rPr lang="en-US" sz="3200" b="1" kern="0" dirty="0">
                <a:latin typeface="Times New Roman" panose="02020603050405020304" pitchFamily="18" charset="0"/>
                <a:ea typeface="Calibri" panose="020F0502020204030204" pitchFamily="34" charset="0"/>
                <a:cs typeface="Gautami" panose="020B0502040204020203" pitchFamily="34" charset="0"/>
              </a:rPr>
              <a:t> IOT BASED URBAN UTILITIES MANAGEMNT</a:t>
            </a:r>
            <a:endParaRPr lang="en-IN" sz="3200" kern="100" dirty="0">
              <a:effectLst/>
              <a:latin typeface="Calibri" panose="020F0502020204030204" pitchFamily="34" charset="0"/>
              <a:ea typeface="Calibri" panose="020F0502020204030204" pitchFamily="34" charset="0"/>
              <a:cs typeface="Gautami" panose="020B0502040204020203" pitchFamily="34" charset="0"/>
            </a:endParaRPr>
          </a:p>
        </p:txBody>
      </p:sp>
      <p:sp>
        <p:nvSpPr>
          <p:cNvPr id="617" name="Google Shape;617;p19"/>
          <p:cNvSpPr txBox="1">
            <a:spLocks noGrp="1"/>
          </p:cNvSpPr>
          <p:nvPr>
            <p:ph type="subTitle" idx="1"/>
          </p:nvPr>
        </p:nvSpPr>
        <p:spPr>
          <a:xfrm>
            <a:off x="3822154" y="874487"/>
            <a:ext cx="4273365" cy="523220"/>
          </a:xfrm>
          <a:prstGeom prst="rect">
            <a:avLst/>
          </a:prstGeom>
          <a:noFill/>
          <a:ln>
            <a:noFill/>
          </a:ln>
        </p:spPr>
        <p:txBody>
          <a:bodyPr spcFirstLastPara="1" wrap="square" lIns="91425" tIns="45700" rIns="91425" bIns="45700" anchor="t" anchorCtr="0">
            <a:noAutofit/>
          </a:bodyPr>
          <a:lstStyle/>
          <a:p>
            <a:pPr marL="0" lvl="0" indent="0" rtl="0">
              <a:lnSpc>
                <a:spcPct val="100000"/>
              </a:lnSpc>
              <a:spcBef>
                <a:spcPts val="0"/>
              </a:spcBef>
              <a:spcAft>
                <a:spcPts val="0"/>
              </a:spcAft>
              <a:buClr>
                <a:srgbClr val="FF0000"/>
              </a:buClr>
              <a:buSzPts val="1800"/>
              <a:buNone/>
            </a:pPr>
            <a:r>
              <a:rPr lang="en-US" b="1" dirty="0">
                <a:latin typeface="Times New Roman" panose="02020603050405020304" pitchFamily="18" charset="0"/>
                <a:ea typeface="Tahoma"/>
                <a:cs typeface="Times New Roman" panose="02020603050405020304" pitchFamily="18" charset="0"/>
                <a:sym typeface="Tahoma"/>
              </a:rPr>
              <a:t>PROJECT TEAM MEMBERS</a:t>
            </a:r>
            <a:endParaRPr lang="en-IN" sz="2400" b="1" dirty="0">
              <a:solidFill>
                <a:schemeClr val="tx1"/>
              </a:solidFill>
              <a:latin typeface="Times New Roman" panose="02020603050405020304" pitchFamily="18" charset="0"/>
              <a:ea typeface="Tahoma"/>
              <a:cs typeface="Times New Roman" panose="02020603050405020304" pitchFamily="18" charset="0"/>
              <a:sym typeface="Tahoma"/>
            </a:endParaRPr>
          </a:p>
        </p:txBody>
      </p:sp>
      <p:sp>
        <p:nvSpPr>
          <p:cNvPr id="6" name="TextBox 5"/>
          <p:cNvSpPr txBox="1"/>
          <p:nvPr/>
        </p:nvSpPr>
        <p:spPr>
          <a:xfrm>
            <a:off x="3538849" y="3509620"/>
            <a:ext cx="4839974" cy="523220"/>
          </a:xfrm>
          <a:prstGeom prst="rect">
            <a:avLst/>
          </a:prstGeom>
          <a:noFill/>
        </p:spPr>
        <p:txBody>
          <a:bodyPr wrap="square" rtlCol="0">
            <a:spAutoFit/>
          </a:bodyPr>
          <a:lstStyle/>
          <a:p>
            <a:pPr algn="ctr"/>
            <a:r>
              <a:rPr lang="en-US" sz="2800" b="1" dirty="0">
                <a:solidFill>
                  <a:srgbClr val="002060"/>
                </a:solidFill>
                <a:latin typeface="Times New Roman" panose="02020603050405020304" pitchFamily="18" charset="0"/>
                <a:cs typeface="Times New Roman" panose="02020603050405020304" pitchFamily="18" charset="0"/>
              </a:rPr>
              <a:t>Mentor: R. NAVEENKUMAR</a:t>
            </a:r>
          </a:p>
        </p:txBody>
      </p:sp>
      <p:pic>
        <p:nvPicPr>
          <p:cNvPr id="2" name="Picture 1">
            <a:extLst>
              <a:ext uri="{FF2B5EF4-FFF2-40B4-BE49-F238E27FC236}">
                <a16:creationId xmlns:a16="http://schemas.microsoft.com/office/drawing/2014/main" id="{6A67429B-797A-4384-A71A-A8D3B7F465A5}"/>
              </a:ext>
            </a:extLst>
          </p:cNvPr>
          <p:cNvPicPr>
            <a:picLocks noChangeAspect="1"/>
          </p:cNvPicPr>
          <p:nvPr/>
        </p:nvPicPr>
        <p:blipFill rotWithShape="1">
          <a:blip r:embed="rId3">
            <a:extLst>
              <a:ext uri="{28A0092B-C50C-407E-A947-70E740481C1C}">
                <a14:useLocalDpi xmlns:a14="http://schemas.microsoft.com/office/drawing/2010/main" val="0"/>
              </a:ext>
            </a:extLst>
          </a:blip>
          <a:srcRect l="2948" t="13884" r="6512" b="14156"/>
          <a:stretch/>
        </p:blipFill>
        <p:spPr>
          <a:xfrm>
            <a:off x="862146" y="5212078"/>
            <a:ext cx="10293532" cy="1254036"/>
          </a:xfrm>
          <a:prstGeom prst="rect">
            <a:avLst/>
          </a:prstGeom>
        </p:spPr>
      </p:pic>
      <p:sp>
        <p:nvSpPr>
          <p:cNvPr id="4" name="Date Placeholder 3">
            <a:extLst>
              <a:ext uri="{FF2B5EF4-FFF2-40B4-BE49-F238E27FC236}">
                <a16:creationId xmlns:a16="http://schemas.microsoft.com/office/drawing/2014/main" id="{864F2795-4EFA-50C1-AF55-ECD0C58D220B}"/>
              </a:ext>
            </a:extLst>
          </p:cNvPr>
          <p:cNvSpPr>
            <a:spLocks noGrp="1"/>
          </p:cNvSpPr>
          <p:nvPr>
            <p:ph type="dt" sz="half" idx="10"/>
          </p:nvPr>
        </p:nvSpPr>
        <p:spPr/>
        <p:txBody>
          <a:bodyPr/>
          <a:lstStyle/>
          <a:p>
            <a:fld id="{3FBE42CB-EFA7-4A42-8D9E-D76629A48081}" type="datetime1">
              <a:rPr lang="en-US" smtClean="0"/>
              <a:pPr/>
              <a:t>9/4/2025</a:t>
            </a:fld>
            <a:endParaRPr lang="en-IN"/>
          </a:p>
        </p:txBody>
      </p:sp>
      <p:sp>
        <p:nvSpPr>
          <p:cNvPr id="5" name="Footer Placeholder 4">
            <a:extLst>
              <a:ext uri="{FF2B5EF4-FFF2-40B4-BE49-F238E27FC236}">
                <a16:creationId xmlns:a16="http://schemas.microsoft.com/office/drawing/2014/main" id="{38A661EC-CDD6-38DB-5DF2-973742E0D237}"/>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2F3CF709-7240-DEF8-FBA2-75B6B1D33D8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a:t>
            </a:fld>
            <a:endParaRPr lang="en-US"/>
          </a:p>
        </p:txBody>
      </p:sp>
      <p:sp>
        <p:nvSpPr>
          <p:cNvPr id="9" name="TextBox 8"/>
          <p:cNvSpPr txBox="1"/>
          <p:nvPr/>
        </p:nvSpPr>
        <p:spPr>
          <a:xfrm>
            <a:off x="1654624" y="4581136"/>
            <a:ext cx="8608423" cy="523220"/>
          </a:xfrm>
          <a:prstGeom prst="rect">
            <a:avLst/>
          </a:prstGeom>
          <a:noFill/>
        </p:spPr>
        <p:txBody>
          <a:bodyPr wrap="square" rtlCol="0">
            <a:spAutoFit/>
          </a:bodyPr>
          <a:lstStyle/>
          <a:p>
            <a:pPr algn="ctr"/>
            <a:r>
              <a:rPr lang="en-US" sz="2800" b="1" dirty="0">
                <a:solidFill>
                  <a:srgbClr val="002060"/>
                </a:solidFill>
                <a:latin typeface="Times New Roman" panose="02020603050405020304" pitchFamily="18" charset="0"/>
                <a:cs typeface="Times New Roman" panose="02020603050405020304" pitchFamily="18" charset="0"/>
              </a:rPr>
              <a:t>Department of Electrical And Electronics Engineering</a:t>
            </a:r>
            <a:endParaRPr lang="en-IN" sz="2800" b="1" dirty="0">
              <a:solidFill>
                <a:srgbClr val="002060"/>
              </a:solidFill>
              <a:latin typeface="Times New Roman" panose="02020603050405020304" pitchFamily="18" charset="0"/>
              <a:cs typeface="Times New Roman" panose="02020603050405020304" pitchFamily="18" charset="0"/>
            </a:endParaRPr>
          </a:p>
        </p:txBody>
      </p:sp>
      <p:graphicFrame>
        <p:nvGraphicFramePr>
          <p:cNvPr id="3" name="Table 7">
            <a:extLst>
              <a:ext uri="{FF2B5EF4-FFF2-40B4-BE49-F238E27FC236}">
                <a16:creationId xmlns:a16="http://schemas.microsoft.com/office/drawing/2014/main" id="{36401124-03F6-402A-AC7C-6048A2A5D6A6}"/>
              </a:ext>
            </a:extLst>
          </p:cNvPr>
          <p:cNvGraphicFramePr>
            <a:graphicFrameLocks noGrp="1"/>
          </p:cNvGraphicFramePr>
          <p:nvPr>
            <p:extLst>
              <p:ext uri="{D42A27DB-BD31-4B8C-83A1-F6EECF244321}">
                <p14:modId xmlns:p14="http://schemas.microsoft.com/office/powerpoint/2010/main" val="3849421545"/>
              </p:ext>
            </p:extLst>
          </p:nvPr>
        </p:nvGraphicFramePr>
        <p:xfrm>
          <a:off x="2241759" y="1416644"/>
          <a:ext cx="7534305" cy="2098295"/>
        </p:xfrm>
        <a:graphic>
          <a:graphicData uri="http://schemas.openxmlformats.org/drawingml/2006/table">
            <a:tbl>
              <a:tblPr firstRow="1" bandRow="1">
                <a:tableStyleId>{073A0DAA-6AF3-43AB-8588-CEC1D06C72B9}</a:tableStyleId>
              </a:tblPr>
              <a:tblGrid>
                <a:gridCol w="1863103">
                  <a:extLst>
                    <a:ext uri="{9D8B030D-6E8A-4147-A177-3AD203B41FA5}">
                      <a16:colId xmlns:a16="http://schemas.microsoft.com/office/drawing/2014/main" val="2202057512"/>
                    </a:ext>
                  </a:extLst>
                </a:gridCol>
                <a:gridCol w="5671202">
                  <a:extLst>
                    <a:ext uri="{9D8B030D-6E8A-4147-A177-3AD203B41FA5}">
                      <a16:colId xmlns:a16="http://schemas.microsoft.com/office/drawing/2014/main" val="2610819267"/>
                    </a:ext>
                  </a:extLst>
                </a:gridCol>
              </a:tblGrid>
              <a:tr h="419659">
                <a:tc>
                  <a:txBody>
                    <a:bodyPr/>
                    <a:lstStyle/>
                    <a:p>
                      <a:r>
                        <a:rPr lang="en-US" dirty="0">
                          <a:solidFill>
                            <a:srgbClr val="002060"/>
                          </a:solidFill>
                          <a:latin typeface="Times New Roman" panose="02020603050405020304" pitchFamily="18" charset="0"/>
                          <a:cs typeface="Times New Roman" panose="02020603050405020304" pitchFamily="18" charset="0"/>
                        </a:rPr>
                        <a:t>21ME1A0222</a:t>
                      </a:r>
                      <a:endParaRPr lang="en-IN"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r>
                        <a:rPr lang="en-US" dirty="0">
                          <a:solidFill>
                            <a:srgbClr val="002060"/>
                          </a:solidFill>
                          <a:latin typeface="Times New Roman" panose="02020603050405020304" pitchFamily="18" charset="0"/>
                          <a:cs typeface="Times New Roman" panose="02020603050405020304" pitchFamily="18" charset="0"/>
                        </a:rPr>
                        <a:t>KONAKALLA LAKSHMI SHANMUKH PAVAN SAI</a:t>
                      </a:r>
                      <a:endParaRPr lang="en-IN"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26145221"/>
                  </a:ext>
                </a:extLst>
              </a:tr>
              <a:tr h="419659">
                <a:tc>
                  <a:txBody>
                    <a:bodyPr/>
                    <a:lstStyle/>
                    <a:p>
                      <a:r>
                        <a:rPr lang="en-US" b="1" dirty="0">
                          <a:solidFill>
                            <a:srgbClr val="002060"/>
                          </a:solidFill>
                          <a:latin typeface="Times New Roman" panose="02020603050405020304" pitchFamily="18" charset="0"/>
                          <a:cs typeface="Times New Roman" panose="02020603050405020304" pitchFamily="18" charset="0"/>
                        </a:rPr>
                        <a:t>22ME5A0216</a:t>
                      </a:r>
                      <a:endParaRPr lang="en-IN" b="1"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b="1" dirty="0">
                          <a:solidFill>
                            <a:srgbClr val="002060"/>
                          </a:solidFill>
                          <a:latin typeface="Times New Roman" panose="02020603050405020304" pitchFamily="18" charset="0"/>
                          <a:cs typeface="Times New Roman" panose="02020603050405020304" pitchFamily="18" charset="0"/>
                        </a:rPr>
                        <a:t>SURISETTI VEERENDRA KUMAR</a:t>
                      </a:r>
                      <a:endParaRPr lang="en-IN" b="1"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29390456"/>
                  </a:ext>
                </a:extLst>
              </a:tr>
              <a:tr h="419659">
                <a:tc>
                  <a:txBody>
                    <a:bodyPr/>
                    <a:lstStyle/>
                    <a:p>
                      <a:r>
                        <a:rPr lang="en-US" b="1" dirty="0">
                          <a:solidFill>
                            <a:srgbClr val="002060"/>
                          </a:solidFill>
                          <a:latin typeface="Times New Roman" panose="02020603050405020304" pitchFamily="18" charset="0"/>
                          <a:cs typeface="Times New Roman" panose="02020603050405020304" pitchFamily="18" charset="0"/>
                        </a:rPr>
                        <a:t>21ME1A0205</a:t>
                      </a:r>
                      <a:endParaRPr lang="en-IN" b="1"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b="1" dirty="0">
                          <a:solidFill>
                            <a:srgbClr val="002060"/>
                          </a:solidFill>
                          <a:latin typeface="Times New Roman" panose="02020603050405020304" pitchFamily="18" charset="0"/>
                          <a:cs typeface="Times New Roman" panose="02020603050405020304" pitchFamily="18" charset="0"/>
                        </a:rPr>
                        <a:t>BANDUCHODE KUMAR</a:t>
                      </a:r>
                      <a:endParaRPr lang="en-IN" b="1"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17208741"/>
                  </a:ext>
                </a:extLst>
              </a:tr>
              <a:tr h="419659">
                <a:tc>
                  <a:txBody>
                    <a:bodyPr/>
                    <a:lstStyle/>
                    <a:p>
                      <a:r>
                        <a:rPr lang="en-US" b="1" dirty="0">
                          <a:solidFill>
                            <a:srgbClr val="002060"/>
                          </a:solidFill>
                          <a:latin typeface="Times New Roman" panose="02020603050405020304" pitchFamily="18" charset="0"/>
                          <a:cs typeface="Times New Roman" panose="02020603050405020304" pitchFamily="18" charset="0"/>
                        </a:rPr>
                        <a:t>21ME1A0208</a:t>
                      </a:r>
                      <a:endParaRPr lang="en-IN" b="1"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b="1" dirty="0">
                          <a:solidFill>
                            <a:srgbClr val="002060"/>
                          </a:solidFill>
                          <a:latin typeface="Times New Roman" panose="02020603050405020304" pitchFamily="18" charset="0"/>
                          <a:cs typeface="Times New Roman" panose="02020603050405020304" pitchFamily="18" charset="0"/>
                        </a:rPr>
                        <a:t>CH JAYA SAI  KUMAR</a:t>
                      </a:r>
                      <a:endParaRPr lang="en-IN" b="1"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0730146"/>
                  </a:ext>
                </a:extLst>
              </a:tr>
              <a:tr h="419659">
                <a:tc>
                  <a:txBody>
                    <a:bodyPr/>
                    <a:lstStyle/>
                    <a:p>
                      <a:r>
                        <a:rPr lang="en-US" b="1" dirty="0">
                          <a:solidFill>
                            <a:srgbClr val="002060"/>
                          </a:solidFill>
                          <a:latin typeface="Times New Roman" panose="02020603050405020304" pitchFamily="18" charset="0"/>
                          <a:cs typeface="Times New Roman" panose="02020603050405020304" pitchFamily="18" charset="0"/>
                        </a:rPr>
                        <a:t>21ME1A0203</a:t>
                      </a:r>
                      <a:endParaRPr lang="en-IN" b="1"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r>
                        <a:rPr lang="en-US" b="1" dirty="0">
                          <a:solidFill>
                            <a:srgbClr val="002060"/>
                          </a:solidFill>
                          <a:latin typeface="Times New Roman" panose="02020603050405020304" pitchFamily="18" charset="0"/>
                          <a:cs typeface="Times New Roman" panose="02020603050405020304" pitchFamily="18" charset="0"/>
                        </a:rPr>
                        <a:t>BALANAGU SAI KRISHNA</a:t>
                      </a:r>
                      <a:endParaRPr lang="en-IN" b="1" dirty="0">
                        <a:solidFill>
                          <a:srgbClr val="002060"/>
                        </a:solidFill>
                        <a:latin typeface="Times New Roman" panose="02020603050405020304" pitchFamily="18" charset="0"/>
                        <a:cs typeface="Times New Roman" panose="02020603050405020304" pitchFamily="18"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59051414"/>
                  </a:ext>
                </a:extLst>
              </a:tr>
            </a:tbl>
          </a:graphicData>
        </a:graphic>
      </p:graphicFrame>
      <p:sp>
        <p:nvSpPr>
          <p:cNvPr id="8" name="TextBox 7">
            <a:extLst>
              <a:ext uri="{FF2B5EF4-FFF2-40B4-BE49-F238E27FC236}">
                <a16:creationId xmlns:a16="http://schemas.microsoft.com/office/drawing/2014/main" id="{6DADA7D4-9443-44EC-B232-61E1ECD8BA24}"/>
              </a:ext>
            </a:extLst>
          </p:cNvPr>
          <p:cNvSpPr txBox="1"/>
          <p:nvPr/>
        </p:nvSpPr>
        <p:spPr>
          <a:xfrm>
            <a:off x="4586761" y="4032840"/>
            <a:ext cx="2744150" cy="369332"/>
          </a:xfrm>
          <a:prstGeom prst="rect">
            <a:avLst/>
          </a:prstGeom>
          <a:noFill/>
        </p:spPr>
        <p:txBody>
          <a:bodyPr wrap="square" rtlCol="0">
            <a:spAutoFit/>
          </a:bodyPr>
          <a:lstStyle/>
          <a:p>
            <a:r>
              <a:rPr lang="en-US" dirty="0">
                <a:solidFill>
                  <a:srgbClr val="002060"/>
                </a:solidFill>
                <a:latin typeface="Times New Roman" panose="02020603050405020304" pitchFamily="18" charset="0"/>
                <a:cs typeface="Times New Roman" panose="02020603050405020304" pitchFamily="18" charset="0"/>
              </a:rPr>
              <a:t>ASSISTANT PROFESSOR</a:t>
            </a:r>
            <a:endParaRPr lang="en-IN" dirty="0">
              <a:solidFill>
                <a:srgbClr val="00206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1">
          <a:extLst>
            <a:ext uri="{FF2B5EF4-FFF2-40B4-BE49-F238E27FC236}">
              <a16:creationId xmlns:a16="http://schemas.microsoft.com/office/drawing/2014/main" id="{C4D2F0EA-FD58-8346-C9ED-4816B4ABE13D}"/>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13E5244C-619A-5C97-B7F4-784DD1C71CFD}"/>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15819350-5FF9-B7B7-4855-2424B1A969FD}"/>
              </a:ext>
            </a:extLst>
          </p:cNvPr>
          <p:cNvSpPr>
            <a:spLocks noGrp="1"/>
          </p:cNvSpPr>
          <p:nvPr>
            <p:ph type="dt" sz="half" idx="10"/>
          </p:nvPr>
        </p:nvSpPr>
        <p:spPr/>
        <p:txBody>
          <a:bodyPr/>
          <a:lstStyle/>
          <a:p>
            <a:fld id="{7C100907-03F9-44B1-92CD-562CBEBF0311}" type="datetime1">
              <a:rPr lang="en-US" smtClean="0"/>
              <a:pPr/>
              <a:t>9/4/2025</a:t>
            </a:fld>
            <a:endParaRPr lang="en-IN"/>
          </a:p>
        </p:txBody>
      </p:sp>
      <p:sp>
        <p:nvSpPr>
          <p:cNvPr id="6" name="Footer Placeholder 5">
            <a:extLst>
              <a:ext uri="{FF2B5EF4-FFF2-40B4-BE49-F238E27FC236}">
                <a16:creationId xmlns:a16="http://schemas.microsoft.com/office/drawing/2014/main" id="{EF5103BC-53B7-899A-28C1-361DAC73AA88}"/>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01246F2D-37E8-915A-31E2-3D9970DCE02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10</a:t>
            </a:fld>
            <a:endParaRPr lang="en-US"/>
          </a:p>
        </p:txBody>
      </p:sp>
      <p:sp>
        <p:nvSpPr>
          <p:cNvPr id="10" name="TextBox 9">
            <a:extLst>
              <a:ext uri="{FF2B5EF4-FFF2-40B4-BE49-F238E27FC236}">
                <a16:creationId xmlns:a16="http://schemas.microsoft.com/office/drawing/2014/main" id="{ED0C629C-8875-49C1-A782-2ED6276C12FD}"/>
              </a:ext>
            </a:extLst>
          </p:cNvPr>
          <p:cNvSpPr txBox="1"/>
          <p:nvPr/>
        </p:nvSpPr>
        <p:spPr>
          <a:xfrm>
            <a:off x="955813" y="309889"/>
            <a:ext cx="10280373" cy="5509200"/>
          </a:xfrm>
          <a:prstGeom prst="rect">
            <a:avLst/>
          </a:prstGeom>
          <a:noFill/>
        </p:spPr>
        <p:txBody>
          <a:bodyPr wrap="square">
            <a:spAutoFit/>
          </a:bodyPr>
          <a:lstStyle/>
          <a:p>
            <a:pPr algn="just"/>
            <a:r>
              <a:rPr lang="en-US" sz="2200" b="1" dirty="0">
                <a:latin typeface="Times New Roman" panose="02020603050405020304" pitchFamily="18" charset="0"/>
                <a:cs typeface="Times New Roman" panose="02020603050405020304" pitchFamily="18" charset="0"/>
              </a:rPr>
              <a:t>WORKING PRINCIPLE:</a:t>
            </a:r>
          </a:p>
          <a:p>
            <a:pPr algn="just"/>
            <a:endParaRPr lang="en-US" sz="2200" b="1"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The system operates by using a network of </a:t>
            </a:r>
            <a:r>
              <a:rPr lang="en-US" sz="2200" b="1" dirty="0">
                <a:latin typeface="Times New Roman" panose="02020603050405020304" pitchFamily="18" charset="0"/>
                <a:cs typeface="Times New Roman" panose="02020603050405020304" pitchFamily="18" charset="0"/>
              </a:rPr>
              <a:t>sensors and microcontrollers</a:t>
            </a:r>
            <a:r>
              <a:rPr lang="en-US" sz="2200" dirty="0">
                <a:latin typeface="Times New Roman" panose="02020603050405020304" pitchFamily="18" charset="0"/>
                <a:cs typeface="Times New Roman" panose="02020603050405020304" pitchFamily="18" charset="0"/>
              </a:rPr>
              <a:t> that continuously collect data from various utility points such as </a:t>
            </a:r>
            <a:r>
              <a:rPr lang="en-US" sz="2200" b="1" dirty="0">
                <a:latin typeface="Times New Roman" panose="02020603050405020304" pitchFamily="18" charset="0"/>
                <a:cs typeface="Times New Roman" panose="02020603050405020304" pitchFamily="18" charset="0"/>
              </a:rPr>
              <a:t>streetlights, water tanks, and garbage bins</a:t>
            </a:r>
            <a:r>
              <a:rPr lang="en-US" sz="2200" dirty="0">
                <a:latin typeface="Times New Roman" panose="02020603050405020304" pitchFamily="18" charset="0"/>
                <a:cs typeface="Times New Roman" panose="02020603050405020304" pitchFamily="18" charset="0"/>
              </a:rPr>
              <a:t>. Each utility unit is embedded with specific sensors: </a:t>
            </a:r>
            <a:r>
              <a:rPr lang="en-US" sz="2200" b="1" dirty="0">
                <a:latin typeface="Times New Roman" panose="02020603050405020304" pitchFamily="18" charset="0"/>
                <a:cs typeface="Times New Roman" panose="02020603050405020304" pitchFamily="18" charset="0"/>
              </a:rPr>
              <a:t>LDR and motion sensors</a:t>
            </a:r>
            <a:r>
              <a:rPr lang="en-US" sz="2200" dirty="0">
                <a:latin typeface="Times New Roman" panose="02020603050405020304" pitchFamily="18" charset="0"/>
                <a:cs typeface="Times New Roman" panose="02020603050405020304" pitchFamily="18" charset="0"/>
              </a:rPr>
              <a:t> for street lighting, </a:t>
            </a:r>
            <a:r>
              <a:rPr lang="en-US" sz="2200" b="1" dirty="0">
                <a:latin typeface="Times New Roman" panose="02020603050405020304" pitchFamily="18" charset="0"/>
                <a:cs typeface="Times New Roman" panose="02020603050405020304" pitchFamily="18" charset="0"/>
              </a:rPr>
              <a:t>ultrasonic sensors</a:t>
            </a:r>
            <a:r>
              <a:rPr lang="en-US" sz="2200" dirty="0">
                <a:latin typeface="Times New Roman" panose="02020603050405020304" pitchFamily="18" charset="0"/>
                <a:cs typeface="Times New Roman" panose="02020603050405020304" pitchFamily="18" charset="0"/>
              </a:rPr>
              <a:t> for water level detection and waste monitoring. These sensors detect environmental conditions like </a:t>
            </a:r>
            <a:r>
              <a:rPr lang="en-US" sz="2200" b="1" dirty="0">
                <a:latin typeface="Times New Roman" panose="02020603050405020304" pitchFamily="18" charset="0"/>
                <a:cs typeface="Times New Roman" panose="02020603050405020304" pitchFamily="18" charset="0"/>
              </a:rPr>
              <a:t>light intensity</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object motion</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tank water levels</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bin fill status</a:t>
            </a:r>
            <a:r>
              <a:rPr lang="en-US" sz="2200" dirty="0">
                <a:latin typeface="Times New Roman" panose="02020603050405020304" pitchFamily="18" charset="0"/>
                <a:cs typeface="Times New Roman" panose="02020603050405020304" pitchFamily="18" charset="0"/>
              </a:rPr>
              <a:t>.</a:t>
            </a:r>
          </a:p>
          <a:p>
            <a:pPr algn="just"/>
            <a:r>
              <a:rPr lang="en-US" sz="2200" dirty="0">
                <a:latin typeface="Times New Roman" panose="02020603050405020304" pitchFamily="18" charset="0"/>
                <a:cs typeface="Times New Roman" panose="02020603050405020304" pitchFamily="18" charset="0"/>
              </a:rPr>
              <a:t>The collected data is processed by </a:t>
            </a:r>
            <a:r>
              <a:rPr lang="en-US" sz="2200" b="1" dirty="0">
                <a:latin typeface="Times New Roman" panose="02020603050405020304" pitchFamily="18" charset="0"/>
                <a:cs typeface="Times New Roman" panose="02020603050405020304" pitchFamily="18" charset="0"/>
              </a:rPr>
              <a:t>microcontrollers (e.g., Arduino/ESP32)</a:t>
            </a:r>
            <a:r>
              <a:rPr lang="en-US" sz="2200" dirty="0">
                <a:latin typeface="Times New Roman" panose="02020603050405020304" pitchFamily="18" charset="0"/>
                <a:cs typeface="Times New Roman" panose="02020603050405020304" pitchFamily="18" charset="0"/>
              </a:rPr>
              <a:t>, which make real-time decisions based on predefined logic. For example, if a motion is detected near a streetlight at night, the light turns on or increases brightness. Similarly, if a water tank reaches a low or overflow level, or if a garbage bin is full, alerts are generated.</a:t>
            </a:r>
          </a:p>
          <a:p>
            <a:pPr algn="just"/>
            <a:r>
              <a:rPr lang="en-US" sz="2200" dirty="0">
                <a:latin typeface="Times New Roman" panose="02020603050405020304" pitchFamily="18" charset="0"/>
                <a:cs typeface="Times New Roman" panose="02020603050405020304" pitchFamily="18" charset="0"/>
              </a:rPr>
              <a:t>All data and alerts are sent via </a:t>
            </a:r>
            <a:r>
              <a:rPr lang="en-US" sz="2200" b="1" dirty="0">
                <a:latin typeface="Times New Roman" panose="02020603050405020304" pitchFamily="18" charset="0"/>
                <a:cs typeface="Times New Roman" panose="02020603050405020304" pitchFamily="18" charset="0"/>
              </a:rPr>
              <a:t>Wi-Fi or GSM modules</a:t>
            </a:r>
            <a:r>
              <a:rPr lang="en-US" sz="2200" dirty="0">
                <a:latin typeface="Times New Roman" panose="02020603050405020304" pitchFamily="18" charset="0"/>
                <a:cs typeface="Times New Roman" panose="02020603050405020304" pitchFamily="18" charset="0"/>
              </a:rPr>
              <a:t> to a </a:t>
            </a:r>
            <a:r>
              <a:rPr lang="en-US" sz="2200" b="1" dirty="0">
                <a:latin typeface="Times New Roman" panose="02020603050405020304" pitchFamily="18" charset="0"/>
                <a:cs typeface="Times New Roman" panose="02020603050405020304" pitchFamily="18" charset="0"/>
              </a:rPr>
              <a:t>cloud-based dashboard</a:t>
            </a:r>
            <a:r>
              <a:rPr lang="en-US" sz="2200" dirty="0">
                <a:latin typeface="Times New Roman" panose="02020603050405020304" pitchFamily="18" charset="0"/>
                <a:cs typeface="Times New Roman" panose="02020603050405020304" pitchFamily="18" charset="0"/>
              </a:rPr>
              <a:t>, where authorities or users can monitor and control each unit remotely. This ensures </a:t>
            </a:r>
            <a:r>
              <a:rPr lang="en-US" sz="2200" b="1" dirty="0">
                <a:latin typeface="Times New Roman" panose="02020603050405020304" pitchFamily="18" charset="0"/>
                <a:cs typeface="Times New Roman" panose="02020603050405020304" pitchFamily="18" charset="0"/>
              </a:rPr>
              <a:t>efficient resource usage</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timely maintenance</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minimal human intervention</a:t>
            </a:r>
            <a:r>
              <a:rPr lang="en-US" sz="2200" dirty="0">
                <a:latin typeface="Times New Roman" panose="02020603050405020304" pitchFamily="18" charset="0"/>
                <a:cs typeface="Times New Roman" panose="02020603050405020304" pitchFamily="18" charset="0"/>
              </a:rPr>
              <a:t>, making the system both </a:t>
            </a:r>
            <a:r>
              <a:rPr lang="en-US" sz="2200" b="1" dirty="0">
                <a:latin typeface="Times New Roman" panose="02020603050405020304" pitchFamily="18" charset="0"/>
                <a:cs typeface="Times New Roman" panose="02020603050405020304" pitchFamily="18" charset="0"/>
              </a:rPr>
              <a:t>smart and sustainable</a:t>
            </a:r>
            <a:r>
              <a:rPr lang="en-US" sz="22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2457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E1E9F83-9DDF-5C9A-61DF-7126F8137F18}"/>
              </a:ext>
            </a:extLst>
          </p:cNvPr>
          <p:cNvPicPr>
            <a:picLocks noChangeAspect="1"/>
          </p:cNvPicPr>
          <p:nvPr/>
        </p:nvPicPr>
        <p:blipFill rotWithShape="1">
          <a:blip r:embed="rId2">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7" name="Google Shape;652;p24">
            <a:extLst>
              <a:ext uri="{FF2B5EF4-FFF2-40B4-BE49-F238E27FC236}">
                <a16:creationId xmlns:a16="http://schemas.microsoft.com/office/drawing/2014/main" id="{A300C292-6915-77DF-0DAA-F00EFC0926FA}"/>
              </a:ext>
            </a:extLst>
          </p:cNvPr>
          <p:cNvSpPr txBox="1">
            <a:spLocks/>
          </p:cNvSpPr>
          <p:nvPr/>
        </p:nvSpPr>
        <p:spPr>
          <a:xfrm>
            <a:off x="793845" y="-19401"/>
            <a:ext cx="10604310" cy="609600"/>
          </a:xfrm>
          <a:prstGeom prst="rect">
            <a:avLst/>
          </a:prstGeom>
          <a:noFill/>
          <a:ln>
            <a:noFill/>
          </a:ln>
        </p:spPr>
        <p:txBody>
          <a:bodyPr spcFirstLastPara="1" vert="horz" wrap="square" lIns="91425" tIns="45700" rIns="91425" bIns="45700" rtlCol="0"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buClr>
                <a:schemeClr val="lt1"/>
              </a:buClr>
              <a:buSzPts val="4400"/>
            </a:pPr>
            <a:r>
              <a:rPr lang="en-US" sz="3200" b="1" dirty="0">
                <a:latin typeface="Times New Roman" panose="02020603050405020304" pitchFamily="18" charset="0"/>
                <a:cs typeface="Times New Roman" panose="02020603050405020304" pitchFamily="18" charset="0"/>
                <a:sym typeface="Times New Roman"/>
              </a:rPr>
              <a:t>Hardware &amp; Software Requirements:</a:t>
            </a:r>
          </a:p>
        </p:txBody>
      </p:sp>
      <p:sp>
        <p:nvSpPr>
          <p:cNvPr id="13" name="Date Placeholder 12">
            <a:extLst>
              <a:ext uri="{FF2B5EF4-FFF2-40B4-BE49-F238E27FC236}">
                <a16:creationId xmlns:a16="http://schemas.microsoft.com/office/drawing/2014/main" id="{FA57D296-7D30-163A-B284-6B301AA74028}"/>
              </a:ext>
            </a:extLst>
          </p:cNvPr>
          <p:cNvSpPr>
            <a:spLocks noGrp="1"/>
          </p:cNvSpPr>
          <p:nvPr>
            <p:ph type="dt" sz="half" idx="10"/>
          </p:nvPr>
        </p:nvSpPr>
        <p:spPr/>
        <p:txBody>
          <a:bodyPr/>
          <a:lstStyle/>
          <a:p>
            <a:fld id="{A8515E07-43D2-49C0-A24C-70E080BE2D21}" type="datetime1">
              <a:rPr lang="en-US" smtClean="0"/>
              <a:pPr/>
              <a:t>9/4/2025</a:t>
            </a:fld>
            <a:endParaRPr lang="en-IN"/>
          </a:p>
        </p:txBody>
      </p:sp>
      <p:sp>
        <p:nvSpPr>
          <p:cNvPr id="14" name="Footer Placeholder 13">
            <a:extLst>
              <a:ext uri="{FF2B5EF4-FFF2-40B4-BE49-F238E27FC236}">
                <a16:creationId xmlns:a16="http://schemas.microsoft.com/office/drawing/2014/main" id="{448824DB-387B-BC65-BEB6-9ABA96C53147}"/>
              </a:ext>
            </a:extLst>
          </p:cNvPr>
          <p:cNvSpPr>
            <a:spLocks noGrp="1"/>
          </p:cNvSpPr>
          <p:nvPr>
            <p:ph type="ftr" sz="quarter" idx="11"/>
          </p:nvPr>
        </p:nvSpPr>
        <p:spPr/>
        <p:txBody>
          <a:bodyPr/>
          <a:lstStyle/>
          <a:p>
            <a:r>
              <a:rPr lang="en-US" dirty="0"/>
              <a:t>PROJECT BATCH 1: [EEE/A1], AY: 2024-25</a:t>
            </a:r>
            <a:endParaRPr lang="en-IN" dirty="0"/>
          </a:p>
        </p:txBody>
      </p:sp>
      <p:sp>
        <p:nvSpPr>
          <p:cNvPr id="15" name="Slide Number Placeholder 14">
            <a:extLst>
              <a:ext uri="{FF2B5EF4-FFF2-40B4-BE49-F238E27FC236}">
                <a16:creationId xmlns:a16="http://schemas.microsoft.com/office/drawing/2014/main" id="{6FDD6E84-213A-484E-3E21-E3BB9731885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11</a:t>
            </a:fld>
            <a:endParaRPr lang="en-US"/>
          </a:p>
        </p:txBody>
      </p:sp>
      <p:graphicFrame>
        <p:nvGraphicFramePr>
          <p:cNvPr id="3" name="Table 5">
            <a:extLst>
              <a:ext uri="{FF2B5EF4-FFF2-40B4-BE49-F238E27FC236}">
                <a16:creationId xmlns:a16="http://schemas.microsoft.com/office/drawing/2014/main" id="{1777EA31-00F3-41AA-A370-DDBF832A0175}"/>
              </a:ext>
            </a:extLst>
          </p:cNvPr>
          <p:cNvGraphicFramePr>
            <a:graphicFrameLocks noGrp="1"/>
          </p:cNvGraphicFramePr>
          <p:nvPr>
            <p:extLst>
              <p:ext uri="{D42A27DB-BD31-4B8C-83A1-F6EECF244321}">
                <p14:modId xmlns:p14="http://schemas.microsoft.com/office/powerpoint/2010/main" val="3181070568"/>
              </p:ext>
            </p:extLst>
          </p:nvPr>
        </p:nvGraphicFramePr>
        <p:xfrm>
          <a:off x="838200" y="1578189"/>
          <a:ext cx="5628861" cy="3429222"/>
        </p:xfrm>
        <a:graphic>
          <a:graphicData uri="http://schemas.openxmlformats.org/drawingml/2006/table">
            <a:tbl>
              <a:tblPr firstRow="1" bandRow="1">
                <a:tableStyleId>{5C22544A-7EE6-4342-B048-85BDC9FD1C3A}</a:tableStyleId>
              </a:tblPr>
              <a:tblGrid>
                <a:gridCol w="2527852">
                  <a:extLst>
                    <a:ext uri="{9D8B030D-6E8A-4147-A177-3AD203B41FA5}">
                      <a16:colId xmlns:a16="http://schemas.microsoft.com/office/drawing/2014/main" val="3483672305"/>
                    </a:ext>
                  </a:extLst>
                </a:gridCol>
                <a:gridCol w="3101009">
                  <a:extLst>
                    <a:ext uri="{9D8B030D-6E8A-4147-A177-3AD203B41FA5}">
                      <a16:colId xmlns:a16="http://schemas.microsoft.com/office/drawing/2014/main" val="1012467133"/>
                    </a:ext>
                  </a:extLst>
                </a:gridCol>
              </a:tblGrid>
              <a:tr h="434451">
                <a:tc>
                  <a:txBody>
                    <a:bodyPr/>
                    <a:lstStyle/>
                    <a:p>
                      <a:pPr algn="ctr"/>
                      <a:r>
                        <a:rPr lang="en-US" dirty="0">
                          <a:latin typeface="Times New Roman" panose="02020603050405020304" pitchFamily="18" charset="0"/>
                          <a:cs typeface="Times New Roman" panose="02020603050405020304" pitchFamily="18" charset="0"/>
                        </a:rPr>
                        <a:t>NAME</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RATING</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273521222"/>
                  </a:ext>
                </a:extLst>
              </a:tr>
              <a:tr h="434451">
                <a:tc>
                  <a:txBody>
                    <a:bodyPr/>
                    <a:lstStyle/>
                    <a:p>
                      <a:pPr algn="l"/>
                      <a:r>
                        <a:rPr lang="en-US" dirty="0">
                          <a:latin typeface="Times New Roman" panose="02020603050405020304" pitchFamily="18" charset="0"/>
                          <a:cs typeface="Times New Roman" panose="02020603050405020304" pitchFamily="18" charset="0"/>
                        </a:rPr>
                        <a:t>ESP32 MICRO CONTROLLER</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3.3V, 80mA, 40Mhz ,448KB (ROM), 520KB (SRAM), 48</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76798106"/>
                  </a:ext>
                </a:extLst>
              </a:tr>
              <a:tr h="434451">
                <a:tc>
                  <a:txBody>
                    <a:bodyPr/>
                    <a:lstStyle/>
                    <a:p>
                      <a:pPr algn="l"/>
                      <a:r>
                        <a:rPr lang="en-US" dirty="0">
                          <a:latin typeface="Times New Roman" panose="02020603050405020304" pitchFamily="18" charset="0"/>
                          <a:cs typeface="Times New Roman" panose="02020603050405020304" pitchFamily="18" charset="0"/>
                        </a:rPr>
                        <a:t>ULTRASONIC SENSOR</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5V, 15mA, 40 KHZ, </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08962947"/>
                  </a:ext>
                </a:extLst>
              </a:tr>
              <a:tr h="434451">
                <a:tc>
                  <a:txBody>
                    <a:bodyPr/>
                    <a:lstStyle/>
                    <a:p>
                      <a:pPr algn="l"/>
                      <a:r>
                        <a:rPr lang="en-US" dirty="0">
                          <a:latin typeface="Times New Roman" panose="02020603050405020304" pitchFamily="18" charset="0"/>
                          <a:cs typeface="Times New Roman" panose="02020603050405020304" pitchFamily="18" charset="0"/>
                        </a:rPr>
                        <a:t>REAL TIME CLOCK (RTC)</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2.0-2.5V, 31*8 –BIT RAM</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293111309"/>
                  </a:ext>
                </a:extLst>
              </a:tr>
              <a:tr h="434451">
                <a:tc>
                  <a:txBody>
                    <a:bodyPr/>
                    <a:lstStyle/>
                    <a:p>
                      <a:pPr algn="l"/>
                      <a:r>
                        <a:rPr lang="en-US" dirty="0">
                          <a:latin typeface="Times New Roman" panose="02020603050405020304" pitchFamily="18" charset="0"/>
                          <a:cs typeface="Times New Roman" panose="02020603050405020304" pitchFamily="18" charset="0"/>
                        </a:rPr>
                        <a:t>WATER DISPENSER</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0.018 KW, 0.05 HP</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56875962"/>
                  </a:ext>
                </a:extLst>
              </a:tr>
              <a:tr h="434451">
                <a:tc>
                  <a:txBody>
                    <a:bodyPr/>
                    <a:lstStyle/>
                    <a:p>
                      <a:pPr algn="l"/>
                      <a:r>
                        <a:rPr lang="en-US" dirty="0">
                          <a:latin typeface="Times New Roman" panose="02020603050405020304" pitchFamily="18" charset="0"/>
                          <a:cs typeface="Times New Roman" panose="02020603050405020304" pitchFamily="18" charset="0"/>
                        </a:rPr>
                        <a:t>LIGHT DEPENDENT RESISTOR (LDR)</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200mW</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86074906"/>
                  </a:ext>
                </a:extLst>
              </a:tr>
            </a:tbl>
          </a:graphicData>
        </a:graphic>
      </p:graphicFrame>
      <p:graphicFrame>
        <p:nvGraphicFramePr>
          <p:cNvPr id="18" name="Table 18">
            <a:extLst>
              <a:ext uri="{FF2B5EF4-FFF2-40B4-BE49-F238E27FC236}">
                <a16:creationId xmlns:a16="http://schemas.microsoft.com/office/drawing/2014/main" id="{F2C5358B-0AC1-4E5F-A072-385EB4621ABE}"/>
              </a:ext>
            </a:extLst>
          </p:cNvPr>
          <p:cNvGraphicFramePr>
            <a:graphicFrameLocks noGrp="1"/>
          </p:cNvGraphicFramePr>
          <p:nvPr>
            <p:extLst>
              <p:ext uri="{D42A27DB-BD31-4B8C-83A1-F6EECF244321}">
                <p14:modId xmlns:p14="http://schemas.microsoft.com/office/powerpoint/2010/main" val="2952017072"/>
              </p:ext>
            </p:extLst>
          </p:nvPr>
        </p:nvGraphicFramePr>
        <p:xfrm>
          <a:off x="7513983" y="1578189"/>
          <a:ext cx="3839817" cy="3441292"/>
        </p:xfrm>
        <a:graphic>
          <a:graphicData uri="http://schemas.openxmlformats.org/drawingml/2006/table">
            <a:tbl>
              <a:tblPr firstRow="1" bandRow="1">
                <a:tableStyleId>{5C22544A-7EE6-4342-B048-85BDC9FD1C3A}</a:tableStyleId>
              </a:tblPr>
              <a:tblGrid>
                <a:gridCol w="3839817">
                  <a:extLst>
                    <a:ext uri="{9D8B030D-6E8A-4147-A177-3AD203B41FA5}">
                      <a16:colId xmlns:a16="http://schemas.microsoft.com/office/drawing/2014/main" val="269179051"/>
                    </a:ext>
                  </a:extLst>
                </a:gridCol>
              </a:tblGrid>
              <a:tr h="420902">
                <a:tc>
                  <a:txBody>
                    <a:bodyPr/>
                    <a:lstStyle/>
                    <a:p>
                      <a:pPr algn="ctr"/>
                      <a:r>
                        <a:rPr lang="en-US" dirty="0">
                          <a:latin typeface="Times New Roman" panose="02020603050405020304" pitchFamily="18" charset="0"/>
                          <a:cs typeface="Times New Roman" panose="02020603050405020304" pitchFamily="18" charset="0"/>
                        </a:rPr>
                        <a:t>NAME</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465514909"/>
                  </a:ext>
                </a:extLst>
              </a:tr>
              <a:tr h="636057">
                <a:tc>
                  <a:txBody>
                    <a:bodyPr/>
                    <a:lstStyle/>
                    <a:p>
                      <a:r>
                        <a:rPr lang="en-IN" dirty="0">
                          <a:latin typeface="Times New Roman" panose="02020603050405020304" pitchFamily="18" charset="0"/>
                          <a:cs typeface="Times New Roman" panose="02020603050405020304" pitchFamily="18" charset="0"/>
                        </a:rPr>
                        <a:t>Arduino IDE – Editor  (Embedded  C Language)                         </a:t>
                      </a:r>
                    </a:p>
                  </a:txBody>
                  <a:tcPr/>
                </a:tc>
                <a:extLst>
                  <a:ext uri="{0D108BD9-81ED-4DB2-BD59-A6C34878D82A}">
                    <a16:rowId xmlns:a16="http://schemas.microsoft.com/office/drawing/2014/main" val="3495332708"/>
                  </a:ext>
                </a:extLst>
              </a:tr>
              <a:tr h="636057">
                <a:tc>
                  <a:txBody>
                    <a:bodyPr/>
                    <a:lstStyle/>
                    <a:p>
                      <a:r>
                        <a:rPr lang="en-IN" dirty="0">
                          <a:latin typeface="Times New Roman" panose="02020603050405020304" pitchFamily="18" charset="0"/>
                          <a:cs typeface="Times New Roman" panose="02020603050405020304" pitchFamily="18" charset="0"/>
                        </a:rPr>
                        <a:t>Arduino IDE – Compiler</a:t>
                      </a:r>
                    </a:p>
                    <a:p>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52241939"/>
                  </a:ext>
                </a:extLst>
              </a:tr>
              <a:tr h="636057">
                <a:tc>
                  <a:txBody>
                    <a:bodyPr/>
                    <a:lstStyle/>
                    <a:p>
                      <a:r>
                        <a:rPr lang="en-IN" dirty="0">
                          <a:latin typeface="Times New Roman" panose="02020603050405020304" pitchFamily="18" charset="0"/>
                          <a:cs typeface="Times New Roman" panose="02020603050405020304" pitchFamily="18" charset="0"/>
                        </a:rPr>
                        <a:t>Arduino IDE - Dump</a:t>
                      </a:r>
                    </a:p>
                    <a:p>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059756429"/>
                  </a:ext>
                </a:extLst>
              </a:tr>
              <a:tr h="550075">
                <a:tc>
                  <a:txBody>
                    <a:bodyPr/>
                    <a:lstStyle/>
                    <a:p>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329138184"/>
                  </a:ext>
                </a:extLst>
              </a:tr>
              <a:tr h="5500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EMBEDDED C PROGRAMMING</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72466214"/>
                  </a:ext>
                </a:extLst>
              </a:tr>
            </a:tbl>
          </a:graphicData>
        </a:graphic>
      </p:graphicFrame>
      <p:sp>
        <p:nvSpPr>
          <p:cNvPr id="19" name="TextBox 18">
            <a:extLst>
              <a:ext uri="{FF2B5EF4-FFF2-40B4-BE49-F238E27FC236}">
                <a16:creationId xmlns:a16="http://schemas.microsoft.com/office/drawing/2014/main" id="{7F62AE40-C5F9-42EF-8C8C-C51E1DCC6098}"/>
              </a:ext>
            </a:extLst>
          </p:cNvPr>
          <p:cNvSpPr txBox="1"/>
          <p:nvPr/>
        </p:nvSpPr>
        <p:spPr>
          <a:xfrm>
            <a:off x="1341782" y="847804"/>
            <a:ext cx="4479235" cy="461665"/>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HARDWARE MODULES</a:t>
            </a:r>
            <a:endParaRPr lang="en-IN" sz="2400" b="1" dirty="0">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479D1CFC-752B-4BA7-B65C-58F4A35CBCFF}"/>
              </a:ext>
            </a:extLst>
          </p:cNvPr>
          <p:cNvSpPr txBox="1"/>
          <p:nvPr/>
        </p:nvSpPr>
        <p:spPr>
          <a:xfrm>
            <a:off x="7670523" y="847804"/>
            <a:ext cx="3526735"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SOFTWARE MODULES</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7006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25"/>
          <p:cNvSpPr txBox="1">
            <a:spLocks noGrp="1"/>
          </p:cNvSpPr>
          <p:nvPr>
            <p:ph type="title"/>
          </p:nvPr>
        </p:nvSpPr>
        <p:spPr>
          <a:xfrm>
            <a:off x="838200" y="18255"/>
            <a:ext cx="10515600" cy="591345"/>
          </a:xfrm>
          <a:prstGeom prst="rect">
            <a:avLst/>
          </a:prstGeom>
          <a:noFill/>
          <a:ln>
            <a:noFill/>
          </a:ln>
        </p:spPr>
        <p:txBody>
          <a:bodyPr spcFirstLastPara="1" wrap="square" lIns="91425" tIns="45700" rIns="91425" bIns="45700" anchor="ctr" anchorCtr="0">
            <a:normAutofit/>
          </a:bodyPr>
          <a:lstStyle/>
          <a:p>
            <a:pPr>
              <a:spcBef>
                <a:spcPts val="0"/>
              </a:spcBef>
              <a:buClr>
                <a:schemeClr val="lt1"/>
              </a:buClr>
              <a:buSzPts val="4400"/>
            </a:pPr>
            <a:r>
              <a:rPr lang="en-US" sz="3200" b="1" dirty="0">
                <a:latin typeface="Times New Roman" panose="02020603050405020304" pitchFamily="18" charset="0"/>
                <a:cs typeface="Times New Roman" panose="02020603050405020304" pitchFamily="18" charset="0"/>
                <a:sym typeface="Times New Roman"/>
              </a:rPr>
              <a:t>Design &amp; Implementation</a:t>
            </a:r>
            <a:endParaRPr sz="32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4078486C-2825-45FD-DD01-63A84C9E6533}"/>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215DCA9D-2A8C-44D7-2C66-9046D2D6F944}"/>
              </a:ext>
            </a:extLst>
          </p:cNvPr>
          <p:cNvSpPr>
            <a:spLocks noGrp="1"/>
          </p:cNvSpPr>
          <p:nvPr>
            <p:ph type="dt" sz="half" idx="10"/>
          </p:nvPr>
        </p:nvSpPr>
        <p:spPr/>
        <p:txBody>
          <a:bodyPr/>
          <a:lstStyle/>
          <a:p>
            <a:fld id="{B432C5B6-FFE3-47D7-833C-1AA85B6B8ECD}" type="datetime1">
              <a:rPr lang="en-US" smtClean="0"/>
              <a:pPr/>
              <a:t>9/4/2025</a:t>
            </a:fld>
            <a:endParaRPr lang="en-IN"/>
          </a:p>
        </p:txBody>
      </p:sp>
      <p:sp>
        <p:nvSpPr>
          <p:cNvPr id="6" name="Footer Placeholder 5">
            <a:extLst>
              <a:ext uri="{FF2B5EF4-FFF2-40B4-BE49-F238E27FC236}">
                <a16:creationId xmlns:a16="http://schemas.microsoft.com/office/drawing/2014/main" id="{528408F1-397A-FFC0-A879-1330EDF608F5}"/>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EC5BF078-D0BD-14EE-2F81-6FCC744D400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12</a:t>
            </a:fld>
            <a:endParaRPr lang="en-US"/>
          </a:p>
        </p:txBody>
      </p:sp>
      <p:pic>
        <p:nvPicPr>
          <p:cNvPr id="3" name="Picture 2">
            <a:extLst>
              <a:ext uri="{FF2B5EF4-FFF2-40B4-BE49-F238E27FC236}">
                <a16:creationId xmlns:a16="http://schemas.microsoft.com/office/drawing/2014/main" id="{C87B89F4-E4DF-43FF-A0E5-181897F706EC}"/>
              </a:ext>
            </a:extLst>
          </p:cNvPr>
          <p:cNvPicPr>
            <a:picLocks noChangeAspect="1"/>
          </p:cNvPicPr>
          <p:nvPr/>
        </p:nvPicPr>
        <p:blipFill>
          <a:blip r:embed="rId4"/>
          <a:stretch>
            <a:fillRect/>
          </a:stretch>
        </p:blipFill>
        <p:spPr>
          <a:xfrm>
            <a:off x="1663148" y="609600"/>
            <a:ext cx="8865704" cy="4927579"/>
          </a:xfrm>
          <a:prstGeom prst="rect">
            <a:avLst/>
          </a:prstGeom>
        </p:spPr>
      </p:pic>
      <p:sp>
        <p:nvSpPr>
          <p:cNvPr id="4" name="TextBox 3">
            <a:extLst>
              <a:ext uri="{FF2B5EF4-FFF2-40B4-BE49-F238E27FC236}">
                <a16:creationId xmlns:a16="http://schemas.microsoft.com/office/drawing/2014/main" id="{8CDEACC7-B394-4AEF-AF04-D4253A32C34B}"/>
              </a:ext>
            </a:extLst>
          </p:cNvPr>
          <p:cNvSpPr txBox="1"/>
          <p:nvPr/>
        </p:nvSpPr>
        <p:spPr>
          <a:xfrm>
            <a:off x="2537791" y="5703954"/>
            <a:ext cx="7116418" cy="369332"/>
          </a:xfrm>
          <a:prstGeom prst="rect">
            <a:avLst/>
          </a:prstGeom>
          <a:noFill/>
        </p:spPr>
        <p:txBody>
          <a:bodyPr wrap="square" rtlCol="0">
            <a:spAutoFit/>
          </a:bodyPr>
          <a:lstStyle/>
          <a:p>
            <a:r>
              <a:rPr lang="en-US" sz="1800" b="1" dirty="0">
                <a:latin typeface="Times New Roman" panose="02020603050405020304" pitchFamily="18" charset="0"/>
                <a:cs typeface="Times New Roman" panose="02020603050405020304" pitchFamily="18" charset="0"/>
              </a:rPr>
              <a:t>Fig 2: Design And Implementation Of </a:t>
            </a:r>
            <a:r>
              <a:rPr lang="en-US" sz="1800" b="1" dirty="0" err="1">
                <a:latin typeface="Times New Roman" panose="02020603050405020304" pitchFamily="18" charset="0"/>
                <a:cs typeface="Times New Roman" panose="02020603050405020304" pitchFamily="18" charset="0"/>
              </a:rPr>
              <a:t>Iot</a:t>
            </a:r>
            <a:r>
              <a:rPr lang="en-US" sz="1800" b="1" dirty="0">
                <a:latin typeface="Times New Roman" panose="02020603050405020304" pitchFamily="18" charset="0"/>
                <a:cs typeface="Times New Roman" panose="02020603050405020304" pitchFamily="18" charset="0"/>
              </a:rPr>
              <a:t> Urban Utilities Management</a:t>
            </a:r>
            <a:endParaRPr lang="en-IN" sz="18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FDD83B-5455-4D80-AFAF-FE39175CFADC}"/>
              </a:ext>
            </a:extLst>
          </p:cNvPr>
          <p:cNvSpPr>
            <a:spLocks noGrp="1"/>
          </p:cNvSpPr>
          <p:nvPr>
            <p:ph type="dt" sz="half" idx="10"/>
          </p:nvPr>
        </p:nvSpPr>
        <p:spPr/>
        <p:txBody>
          <a:bodyPr/>
          <a:lstStyle/>
          <a:p>
            <a:fld id="{29298F7D-1C38-48C4-929B-15BFC079509D}" type="datetime1">
              <a:rPr lang="en-US" smtClean="0"/>
              <a:pPr/>
              <a:t>9/4/2025</a:t>
            </a:fld>
            <a:endParaRPr lang="en-IN"/>
          </a:p>
        </p:txBody>
      </p:sp>
      <p:sp>
        <p:nvSpPr>
          <p:cNvPr id="3" name="Footer Placeholder 2">
            <a:extLst>
              <a:ext uri="{FF2B5EF4-FFF2-40B4-BE49-F238E27FC236}">
                <a16:creationId xmlns:a16="http://schemas.microsoft.com/office/drawing/2014/main" id="{4D4896AE-7F5B-4F67-9CB2-1137D4AD236C}"/>
              </a:ext>
            </a:extLst>
          </p:cNvPr>
          <p:cNvSpPr>
            <a:spLocks noGrp="1"/>
          </p:cNvSpPr>
          <p:nvPr>
            <p:ph type="ftr" sz="quarter" idx="11"/>
          </p:nvPr>
        </p:nvSpPr>
        <p:spPr/>
        <p:txBody>
          <a:bodyPr/>
          <a:lstStyle/>
          <a:p>
            <a:r>
              <a:rPr lang="en-US" dirty="0"/>
              <a:t>PROJECT BATCH 1: [EEE/A1], AY: 2024-25</a:t>
            </a:r>
            <a:endParaRPr lang="en-IN" dirty="0"/>
          </a:p>
        </p:txBody>
      </p:sp>
      <p:sp>
        <p:nvSpPr>
          <p:cNvPr id="4" name="Slide Number Placeholder 3">
            <a:extLst>
              <a:ext uri="{FF2B5EF4-FFF2-40B4-BE49-F238E27FC236}">
                <a16:creationId xmlns:a16="http://schemas.microsoft.com/office/drawing/2014/main" id="{24010C22-7211-48BF-A50D-ED34DA99E74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13</a:t>
            </a:fld>
            <a:endParaRPr lang="en-US"/>
          </a:p>
        </p:txBody>
      </p:sp>
      <p:pic>
        <p:nvPicPr>
          <p:cNvPr id="5" name="Picture 4">
            <a:extLst>
              <a:ext uri="{FF2B5EF4-FFF2-40B4-BE49-F238E27FC236}">
                <a16:creationId xmlns:a16="http://schemas.microsoft.com/office/drawing/2014/main" id="{C7084CE2-1165-4CA7-8E3D-FAF886E561F2}"/>
              </a:ext>
            </a:extLst>
          </p:cNvPr>
          <p:cNvPicPr>
            <a:picLocks noChangeAspect="1"/>
          </p:cNvPicPr>
          <p:nvPr/>
        </p:nvPicPr>
        <p:blipFill rotWithShape="1">
          <a:blip r:embed="rId2">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6" name="TextBox 5">
            <a:extLst>
              <a:ext uri="{FF2B5EF4-FFF2-40B4-BE49-F238E27FC236}">
                <a16:creationId xmlns:a16="http://schemas.microsoft.com/office/drawing/2014/main" id="{84D32300-C567-4DDD-9ECE-DB4BB220D095}"/>
              </a:ext>
            </a:extLst>
          </p:cNvPr>
          <p:cNvSpPr txBox="1"/>
          <p:nvPr/>
        </p:nvSpPr>
        <p:spPr>
          <a:xfrm>
            <a:off x="649357" y="119270"/>
            <a:ext cx="475753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HARDWARE DESIGN</a:t>
            </a:r>
            <a:endParaRPr lang="en-IN" sz="2800" b="1"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3CBEB967-FCA5-4FFB-8615-E6AB562C6EC3}"/>
              </a:ext>
            </a:extLst>
          </p:cNvPr>
          <p:cNvPicPr>
            <a:picLocks noChangeAspect="1"/>
          </p:cNvPicPr>
          <p:nvPr/>
        </p:nvPicPr>
        <p:blipFill rotWithShape="1">
          <a:blip r:embed="rId3"/>
          <a:srcRect l="12283" t="11981" r="29375" b="4154"/>
          <a:stretch/>
        </p:blipFill>
        <p:spPr>
          <a:xfrm>
            <a:off x="3644054" y="1446429"/>
            <a:ext cx="4816154" cy="3894197"/>
          </a:xfrm>
          <a:prstGeom prst="rect">
            <a:avLst/>
          </a:prstGeom>
        </p:spPr>
      </p:pic>
      <p:cxnSp>
        <p:nvCxnSpPr>
          <p:cNvPr id="10" name="Straight Arrow Connector 9">
            <a:extLst>
              <a:ext uri="{FF2B5EF4-FFF2-40B4-BE49-F238E27FC236}">
                <a16:creationId xmlns:a16="http://schemas.microsoft.com/office/drawing/2014/main" id="{A61714B7-91E5-4455-B7C2-6B3CBD2990FB}"/>
              </a:ext>
            </a:extLst>
          </p:cNvPr>
          <p:cNvCxnSpPr>
            <a:cxnSpLocks/>
          </p:cNvCxnSpPr>
          <p:nvPr/>
        </p:nvCxnSpPr>
        <p:spPr>
          <a:xfrm>
            <a:off x="2146852" y="1514620"/>
            <a:ext cx="2491409" cy="667054"/>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1" name="Straight Arrow Connector 10">
            <a:extLst>
              <a:ext uri="{FF2B5EF4-FFF2-40B4-BE49-F238E27FC236}">
                <a16:creationId xmlns:a16="http://schemas.microsoft.com/office/drawing/2014/main" id="{60EDF260-89B7-4DB8-B265-EF9125B09755}"/>
              </a:ext>
            </a:extLst>
          </p:cNvPr>
          <p:cNvCxnSpPr>
            <a:cxnSpLocks/>
          </p:cNvCxnSpPr>
          <p:nvPr/>
        </p:nvCxnSpPr>
        <p:spPr>
          <a:xfrm>
            <a:off x="1974574" y="2755321"/>
            <a:ext cx="2938669" cy="261300"/>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DDB8EB4E-9AC2-4C24-86AD-43D5FC1377B4}"/>
              </a:ext>
            </a:extLst>
          </p:cNvPr>
          <p:cNvCxnSpPr>
            <a:cxnSpLocks/>
          </p:cNvCxnSpPr>
          <p:nvPr/>
        </p:nvCxnSpPr>
        <p:spPr>
          <a:xfrm flipV="1">
            <a:off x="2122062" y="5030514"/>
            <a:ext cx="2751425" cy="376705"/>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39B70B57-E44E-40AF-AF94-67B1F1F9BC0E}"/>
              </a:ext>
            </a:extLst>
          </p:cNvPr>
          <p:cNvCxnSpPr>
            <a:cxnSpLocks/>
          </p:cNvCxnSpPr>
          <p:nvPr/>
        </p:nvCxnSpPr>
        <p:spPr>
          <a:xfrm flipH="1">
            <a:off x="6950765" y="1129062"/>
            <a:ext cx="2087217" cy="1052612"/>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EF502DD6-C159-4F95-AB04-D8267E73A3E5}"/>
              </a:ext>
            </a:extLst>
          </p:cNvPr>
          <p:cNvCxnSpPr>
            <a:cxnSpLocks/>
          </p:cNvCxnSpPr>
          <p:nvPr/>
        </p:nvCxnSpPr>
        <p:spPr>
          <a:xfrm flipH="1">
            <a:off x="7451034" y="2181674"/>
            <a:ext cx="1958009" cy="1211853"/>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4" name="Straight Arrow Connector 23">
            <a:extLst>
              <a:ext uri="{FF2B5EF4-FFF2-40B4-BE49-F238E27FC236}">
                <a16:creationId xmlns:a16="http://schemas.microsoft.com/office/drawing/2014/main" id="{A27617A7-31A6-47E3-A9CD-1DED55BFA515}"/>
              </a:ext>
            </a:extLst>
          </p:cNvPr>
          <p:cNvCxnSpPr>
            <a:cxnSpLocks/>
          </p:cNvCxnSpPr>
          <p:nvPr/>
        </p:nvCxnSpPr>
        <p:spPr>
          <a:xfrm flipH="1">
            <a:off x="8153401" y="3857958"/>
            <a:ext cx="1976287" cy="541628"/>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8" name="Straight Arrow Connector 27">
            <a:extLst>
              <a:ext uri="{FF2B5EF4-FFF2-40B4-BE49-F238E27FC236}">
                <a16:creationId xmlns:a16="http://schemas.microsoft.com/office/drawing/2014/main" id="{917D3FFA-3B25-4C08-9895-DA637B0BD8DD}"/>
              </a:ext>
            </a:extLst>
          </p:cNvPr>
          <p:cNvCxnSpPr>
            <a:cxnSpLocks/>
          </p:cNvCxnSpPr>
          <p:nvPr/>
        </p:nvCxnSpPr>
        <p:spPr>
          <a:xfrm flipH="1" flipV="1">
            <a:off x="6991382" y="5156445"/>
            <a:ext cx="2990818" cy="501548"/>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31" name="Straight Arrow Connector 30">
            <a:extLst>
              <a:ext uri="{FF2B5EF4-FFF2-40B4-BE49-F238E27FC236}">
                <a16:creationId xmlns:a16="http://schemas.microsoft.com/office/drawing/2014/main" id="{3DB0B032-60A1-43C9-BCCE-129160B062BB}"/>
              </a:ext>
            </a:extLst>
          </p:cNvPr>
          <p:cNvCxnSpPr>
            <a:cxnSpLocks/>
          </p:cNvCxnSpPr>
          <p:nvPr/>
        </p:nvCxnSpPr>
        <p:spPr>
          <a:xfrm flipH="1" flipV="1">
            <a:off x="5769814" y="3197399"/>
            <a:ext cx="11740" cy="2383079"/>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35" name="Straight Arrow Connector 34">
            <a:extLst>
              <a:ext uri="{FF2B5EF4-FFF2-40B4-BE49-F238E27FC236}">
                <a16:creationId xmlns:a16="http://schemas.microsoft.com/office/drawing/2014/main" id="{998147CA-578E-4584-932F-7902A177986C}"/>
              </a:ext>
            </a:extLst>
          </p:cNvPr>
          <p:cNvCxnSpPr>
            <a:cxnSpLocks/>
          </p:cNvCxnSpPr>
          <p:nvPr/>
        </p:nvCxnSpPr>
        <p:spPr>
          <a:xfrm flipV="1">
            <a:off x="1974574" y="3714978"/>
            <a:ext cx="2273248" cy="77515"/>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38" name="TextBox 37">
            <a:extLst>
              <a:ext uri="{FF2B5EF4-FFF2-40B4-BE49-F238E27FC236}">
                <a16:creationId xmlns:a16="http://schemas.microsoft.com/office/drawing/2014/main" id="{E6A229BE-29D4-4B56-AF77-E85D92E944F8}"/>
              </a:ext>
            </a:extLst>
          </p:cNvPr>
          <p:cNvSpPr txBox="1"/>
          <p:nvPr/>
        </p:nvSpPr>
        <p:spPr>
          <a:xfrm>
            <a:off x="9033663" y="907758"/>
            <a:ext cx="1897073" cy="369332"/>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GSM MODULE</a:t>
            </a:r>
            <a:endParaRPr lang="en-IN" b="1" dirty="0">
              <a:solidFill>
                <a:srgbClr val="FF0000"/>
              </a:solidFill>
              <a:latin typeface="Times New Roman" panose="02020603050405020304" pitchFamily="18" charset="0"/>
              <a:cs typeface="Times New Roman" panose="02020603050405020304" pitchFamily="18" charset="0"/>
            </a:endParaRPr>
          </a:p>
        </p:txBody>
      </p:sp>
      <p:sp>
        <p:nvSpPr>
          <p:cNvPr id="40" name="TextBox 39">
            <a:extLst>
              <a:ext uri="{FF2B5EF4-FFF2-40B4-BE49-F238E27FC236}">
                <a16:creationId xmlns:a16="http://schemas.microsoft.com/office/drawing/2014/main" id="{7BAF3AEB-7997-429C-83A7-87AC28D4515C}"/>
              </a:ext>
            </a:extLst>
          </p:cNvPr>
          <p:cNvSpPr txBox="1"/>
          <p:nvPr/>
        </p:nvSpPr>
        <p:spPr>
          <a:xfrm>
            <a:off x="249779" y="2551748"/>
            <a:ext cx="1897073" cy="369332"/>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LCD DISPLAY</a:t>
            </a:r>
            <a:endParaRPr lang="en-IN" b="1" dirty="0">
              <a:solidFill>
                <a:srgbClr val="FF0000"/>
              </a:solidFill>
              <a:latin typeface="Times New Roman" panose="02020603050405020304" pitchFamily="18" charset="0"/>
              <a:cs typeface="Times New Roman" panose="02020603050405020304" pitchFamily="18" charset="0"/>
            </a:endParaRPr>
          </a:p>
        </p:txBody>
      </p:sp>
      <p:sp>
        <p:nvSpPr>
          <p:cNvPr id="41" name="TextBox 40">
            <a:extLst>
              <a:ext uri="{FF2B5EF4-FFF2-40B4-BE49-F238E27FC236}">
                <a16:creationId xmlns:a16="http://schemas.microsoft.com/office/drawing/2014/main" id="{F17C9072-3E86-4B26-8BE0-5DD6000D1B5B}"/>
              </a:ext>
            </a:extLst>
          </p:cNvPr>
          <p:cNvSpPr txBox="1"/>
          <p:nvPr/>
        </p:nvSpPr>
        <p:spPr>
          <a:xfrm>
            <a:off x="165239" y="3588804"/>
            <a:ext cx="1897073" cy="369332"/>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WIFI MODULE</a:t>
            </a:r>
            <a:endParaRPr lang="en-IN" b="1" dirty="0">
              <a:solidFill>
                <a:srgbClr val="FF0000"/>
              </a:solidFill>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a16="http://schemas.microsoft.com/office/drawing/2014/main" id="{01ECE7E4-0F04-45EC-9E7A-943382D445A9}"/>
              </a:ext>
            </a:extLst>
          </p:cNvPr>
          <p:cNvSpPr txBox="1"/>
          <p:nvPr/>
        </p:nvSpPr>
        <p:spPr>
          <a:xfrm>
            <a:off x="382238" y="5197506"/>
            <a:ext cx="2273248" cy="646331"/>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ULTRASONIC SENSOR</a:t>
            </a:r>
            <a:endParaRPr lang="en-IN" b="1" dirty="0">
              <a:solidFill>
                <a:srgbClr val="FF0000"/>
              </a:solidFill>
              <a:latin typeface="Times New Roman" panose="02020603050405020304" pitchFamily="18" charset="0"/>
              <a:cs typeface="Times New Roman" panose="02020603050405020304" pitchFamily="18" charset="0"/>
            </a:endParaRPr>
          </a:p>
        </p:txBody>
      </p:sp>
      <p:sp>
        <p:nvSpPr>
          <p:cNvPr id="44" name="TextBox 43">
            <a:extLst>
              <a:ext uri="{FF2B5EF4-FFF2-40B4-BE49-F238E27FC236}">
                <a16:creationId xmlns:a16="http://schemas.microsoft.com/office/drawing/2014/main" id="{E0E49529-FD2D-4EC3-BC2F-AABE558F26C4}"/>
              </a:ext>
            </a:extLst>
          </p:cNvPr>
          <p:cNvSpPr txBox="1"/>
          <p:nvPr/>
        </p:nvSpPr>
        <p:spPr>
          <a:xfrm>
            <a:off x="377389" y="1281462"/>
            <a:ext cx="1897073" cy="369332"/>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WIFI MODULE</a:t>
            </a:r>
            <a:endParaRPr lang="en-IN" b="1" dirty="0">
              <a:solidFill>
                <a:srgbClr val="FF0000"/>
              </a:solidFill>
              <a:latin typeface="Times New Roman" panose="02020603050405020304" pitchFamily="18" charset="0"/>
              <a:cs typeface="Times New Roman" panose="02020603050405020304" pitchFamily="18" charset="0"/>
            </a:endParaRPr>
          </a:p>
        </p:txBody>
      </p:sp>
      <p:sp>
        <p:nvSpPr>
          <p:cNvPr id="45" name="TextBox 44">
            <a:extLst>
              <a:ext uri="{FF2B5EF4-FFF2-40B4-BE49-F238E27FC236}">
                <a16:creationId xmlns:a16="http://schemas.microsoft.com/office/drawing/2014/main" id="{E511D447-2F79-4D38-AE06-FF14B0F569B5}"/>
              </a:ext>
            </a:extLst>
          </p:cNvPr>
          <p:cNvSpPr txBox="1"/>
          <p:nvPr/>
        </p:nvSpPr>
        <p:spPr>
          <a:xfrm>
            <a:off x="9416257" y="1974551"/>
            <a:ext cx="1079465" cy="369332"/>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RELAY</a:t>
            </a:r>
            <a:endParaRPr lang="en-IN" b="1" dirty="0">
              <a:solidFill>
                <a:srgbClr val="FF0000"/>
              </a:solidFill>
              <a:latin typeface="Times New Roman" panose="02020603050405020304" pitchFamily="18" charset="0"/>
              <a:cs typeface="Times New Roman" panose="02020603050405020304" pitchFamily="18" charset="0"/>
            </a:endParaRPr>
          </a:p>
        </p:txBody>
      </p:sp>
      <p:sp>
        <p:nvSpPr>
          <p:cNvPr id="46" name="TextBox 45">
            <a:extLst>
              <a:ext uri="{FF2B5EF4-FFF2-40B4-BE49-F238E27FC236}">
                <a16:creationId xmlns:a16="http://schemas.microsoft.com/office/drawing/2014/main" id="{FF4287BB-A969-43CB-B282-D7D9467B0B8A}"/>
              </a:ext>
            </a:extLst>
          </p:cNvPr>
          <p:cNvSpPr txBox="1"/>
          <p:nvPr/>
        </p:nvSpPr>
        <p:spPr>
          <a:xfrm>
            <a:off x="10127169" y="3632054"/>
            <a:ext cx="1897073" cy="369332"/>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LED STRIP</a:t>
            </a:r>
            <a:endParaRPr lang="en-IN" b="1" dirty="0">
              <a:solidFill>
                <a:srgbClr val="FF0000"/>
              </a:solidFill>
              <a:latin typeface="Times New Roman" panose="02020603050405020304" pitchFamily="18" charset="0"/>
              <a:cs typeface="Times New Roman" panose="02020603050405020304" pitchFamily="18" charset="0"/>
            </a:endParaRPr>
          </a:p>
        </p:txBody>
      </p:sp>
      <p:sp>
        <p:nvSpPr>
          <p:cNvPr id="48" name="TextBox 47">
            <a:extLst>
              <a:ext uri="{FF2B5EF4-FFF2-40B4-BE49-F238E27FC236}">
                <a16:creationId xmlns:a16="http://schemas.microsoft.com/office/drawing/2014/main" id="{D33BACA9-80C1-4E79-A57F-9EE581DD2869}"/>
              </a:ext>
            </a:extLst>
          </p:cNvPr>
          <p:cNvSpPr txBox="1"/>
          <p:nvPr/>
        </p:nvSpPr>
        <p:spPr>
          <a:xfrm>
            <a:off x="9982199" y="5453173"/>
            <a:ext cx="1897073" cy="646331"/>
          </a:xfrm>
          <a:prstGeom prst="rect">
            <a:avLst/>
          </a:prstGeom>
          <a:noFill/>
        </p:spPr>
        <p:txBody>
          <a:bodyPr wrap="square" rtlCol="0">
            <a:spAutoFit/>
          </a:bodyPr>
          <a:lstStyle/>
          <a:p>
            <a:r>
              <a:rPr lang="en-US" b="1" dirty="0">
                <a:solidFill>
                  <a:srgbClr val="FF0000"/>
                </a:solidFill>
                <a:latin typeface="Times New Roman" panose="02020603050405020304" pitchFamily="18" charset="0"/>
                <a:cs typeface="Times New Roman" panose="02020603050405020304" pitchFamily="18" charset="0"/>
              </a:rPr>
              <a:t>WATER DISPENSER</a:t>
            </a:r>
            <a:endParaRPr lang="en-IN" b="1" dirty="0">
              <a:solidFill>
                <a:srgbClr val="FF0000"/>
              </a:solidFill>
              <a:latin typeface="Times New Roman" panose="02020603050405020304" pitchFamily="18" charset="0"/>
              <a:cs typeface="Times New Roman" panose="02020603050405020304" pitchFamily="18" charset="0"/>
            </a:endParaRPr>
          </a:p>
        </p:txBody>
      </p:sp>
      <p:sp>
        <p:nvSpPr>
          <p:cNvPr id="51" name="TextBox 50">
            <a:extLst>
              <a:ext uri="{FF2B5EF4-FFF2-40B4-BE49-F238E27FC236}">
                <a16:creationId xmlns:a16="http://schemas.microsoft.com/office/drawing/2014/main" id="{7E64D8E1-6074-4241-8E5E-C42E86555E47}"/>
              </a:ext>
            </a:extLst>
          </p:cNvPr>
          <p:cNvSpPr txBox="1"/>
          <p:nvPr/>
        </p:nvSpPr>
        <p:spPr>
          <a:xfrm>
            <a:off x="2534010" y="5777244"/>
            <a:ext cx="7123979"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Fig 3: Hardware Design Of IOT Based Urban Utilities Management</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2526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9">
          <a:extLst>
            <a:ext uri="{FF2B5EF4-FFF2-40B4-BE49-F238E27FC236}">
              <a16:creationId xmlns:a16="http://schemas.microsoft.com/office/drawing/2014/main" id="{851DAE3E-56F3-F3FC-C389-0E47802BC2BF}"/>
            </a:ext>
          </a:extLst>
        </p:cNvPr>
        <p:cNvGrpSpPr/>
        <p:nvPr/>
      </p:nvGrpSpPr>
      <p:grpSpPr>
        <a:xfrm>
          <a:off x="0" y="0"/>
          <a:ext cx="0" cy="0"/>
          <a:chOff x="0" y="0"/>
          <a:chExt cx="0" cy="0"/>
        </a:xfrm>
      </p:grpSpPr>
      <p:sp>
        <p:nvSpPr>
          <p:cNvPr id="660" name="Google Shape;660;p25">
            <a:extLst>
              <a:ext uri="{FF2B5EF4-FFF2-40B4-BE49-F238E27FC236}">
                <a16:creationId xmlns:a16="http://schemas.microsoft.com/office/drawing/2014/main" id="{4CDA38C0-CFC8-5B9E-C604-5C3ABD698AC0}"/>
              </a:ext>
            </a:extLst>
          </p:cNvPr>
          <p:cNvSpPr txBox="1">
            <a:spLocks noGrp="1"/>
          </p:cNvSpPr>
          <p:nvPr>
            <p:ph type="title"/>
          </p:nvPr>
        </p:nvSpPr>
        <p:spPr>
          <a:xfrm>
            <a:off x="838200" y="58012"/>
            <a:ext cx="4833730" cy="591345"/>
          </a:xfrm>
          <a:prstGeom prst="rect">
            <a:avLst/>
          </a:prstGeom>
          <a:noFill/>
          <a:ln>
            <a:noFill/>
          </a:ln>
        </p:spPr>
        <p:txBody>
          <a:bodyPr spcFirstLastPara="1" wrap="square" lIns="91425" tIns="45700" rIns="91425" bIns="45700" anchor="ctr" anchorCtr="0">
            <a:normAutofit/>
          </a:bodyPr>
          <a:lstStyle/>
          <a:p>
            <a:pPr>
              <a:spcBef>
                <a:spcPts val="0"/>
              </a:spcBef>
              <a:buClr>
                <a:schemeClr val="lt1"/>
              </a:buClr>
              <a:buSzPts val="4400"/>
            </a:pPr>
            <a:r>
              <a:rPr lang="en-US" sz="3200" b="1" dirty="0">
                <a:latin typeface="Times New Roman" panose="02020603050405020304" pitchFamily="18" charset="0"/>
                <a:cs typeface="Times New Roman" panose="02020603050405020304" pitchFamily="18" charset="0"/>
                <a:sym typeface="Times New Roman"/>
              </a:rPr>
              <a:t>Design &amp; Implementation:</a:t>
            </a:r>
            <a:endParaRPr sz="32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677882F5-FC2A-CA7A-C074-34AD83571462}"/>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B1A2738F-B1D7-2B14-E2AB-B9BC06AC318B}"/>
              </a:ext>
            </a:extLst>
          </p:cNvPr>
          <p:cNvSpPr>
            <a:spLocks noGrp="1"/>
          </p:cNvSpPr>
          <p:nvPr>
            <p:ph type="dt" sz="half" idx="10"/>
          </p:nvPr>
        </p:nvSpPr>
        <p:spPr/>
        <p:txBody>
          <a:bodyPr/>
          <a:lstStyle/>
          <a:p>
            <a:fld id="{B432C5B6-FFE3-47D7-833C-1AA85B6B8ECD}" type="datetime1">
              <a:rPr lang="en-US" smtClean="0"/>
              <a:pPr/>
              <a:t>9/4/2025</a:t>
            </a:fld>
            <a:endParaRPr lang="en-IN"/>
          </a:p>
        </p:txBody>
      </p:sp>
      <p:sp>
        <p:nvSpPr>
          <p:cNvPr id="6" name="Footer Placeholder 5">
            <a:extLst>
              <a:ext uri="{FF2B5EF4-FFF2-40B4-BE49-F238E27FC236}">
                <a16:creationId xmlns:a16="http://schemas.microsoft.com/office/drawing/2014/main" id="{BAB6F9CD-C0FC-9801-9A7E-5E314562BED3}"/>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D0C0FC98-0CCE-A155-BEA3-5804436F7FF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14</a:t>
            </a:fld>
            <a:endParaRPr lang="en-US"/>
          </a:p>
        </p:txBody>
      </p:sp>
      <p:sp>
        <p:nvSpPr>
          <p:cNvPr id="3" name="TextBox 2">
            <a:extLst>
              <a:ext uri="{FF2B5EF4-FFF2-40B4-BE49-F238E27FC236}">
                <a16:creationId xmlns:a16="http://schemas.microsoft.com/office/drawing/2014/main" id="{591BD21D-6995-4F38-BE96-FA58B4BEDBD1}"/>
              </a:ext>
            </a:extLst>
          </p:cNvPr>
          <p:cNvSpPr txBox="1"/>
          <p:nvPr/>
        </p:nvSpPr>
        <p:spPr>
          <a:xfrm>
            <a:off x="838200" y="691157"/>
            <a:ext cx="10217426" cy="5847755"/>
          </a:xfrm>
          <a:prstGeom prst="rect">
            <a:avLst/>
          </a:prstGeom>
          <a:noFill/>
        </p:spPr>
        <p:txBody>
          <a:bodyPr wrap="square" rtlCol="0">
            <a:spAutoFit/>
          </a:bodyPr>
          <a:lstStyle/>
          <a:p>
            <a:pPr algn="just"/>
            <a:r>
              <a:rPr lang="en-US" sz="2200" dirty="0">
                <a:latin typeface="Times New Roman" panose="02020603050405020304" pitchFamily="18" charset="0"/>
                <a:cs typeface="Times New Roman" panose="02020603050405020304" pitchFamily="18" charset="0"/>
              </a:rPr>
              <a:t>The system is designed around a </a:t>
            </a:r>
            <a:r>
              <a:rPr lang="en-US" sz="2200" b="1" dirty="0">
                <a:latin typeface="Times New Roman" panose="02020603050405020304" pitchFamily="18" charset="0"/>
                <a:cs typeface="Times New Roman" panose="02020603050405020304" pitchFamily="18" charset="0"/>
              </a:rPr>
              <a:t>modular IoT architecture</a:t>
            </a:r>
            <a:r>
              <a:rPr lang="en-US" sz="2200" dirty="0">
                <a:latin typeface="Times New Roman" panose="02020603050405020304" pitchFamily="18" charset="0"/>
                <a:cs typeface="Times New Roman" panose="02020603050405020304" pitchFamily="18" charset="0"/>
              </a:rPr>
              <a:t>, where each urban utility </a:t>
            </a:r>
            <a:r>
              <a:rPr lang="en-US" sz="2200" b="1" dirty="0">
                <a:latin typeface="Times New Roman" panose="02020603050405020304" pitchFamily="18" charset="0"/>
                <a:cs typeface="Times New Roman" panose="02020603050405020304" pitchFamily="18" charset="0"/>
              </a:rPr>
              <a:t>street lighting</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water tank monitoring</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waste management </a:t>
            </a:r>
            <a:r>
              <a:rPr lang="en-US" sz="2200" dirty="0">
                <a:latin typeface="Times New Roman" panose="02020603050405020304" pitchFamily="18" charset="0"/>
                <a:cs typeface="Times New Roman" panose="02020603050405020304" pitchFamily="18" charset="0"/>
              </a:rPr>
              <a:t>operates through dedicated sensing and control units. Each module is powered by </a:t>
            </a:r>
            <a:r>
              <a:rPr lang="en-US" sz="2200" b="1" dirty="0">
                <a:latin typeface="Times New Roman" panose="02020603050405020304" pitchFamily="18" charset="0"/>
                <a:cs typeface="Times New Roman" panose="02020603050405020304" pitchFamily="18" charset="0"/>
              </a:rPr>
              <a:t>microcontrollers (Arduino or ESP32)</a:t>
            </a:r>
            <a:r>
              <a:rPr lang="en-US" sz="2200" dirty="0">
                <a:latin typeface="Times New Roman" panose="02020603050405020304" pitchFamily="18" charset="0"/>
                <a:cs typeface="Times New Roman" panose="02020603050405020304" pitchFamily="18" charset="0"/>
              </a:rPr>
              <a:t>, which interface with respective sensors such as </a:t>
            </a:r>
            <a:r>
              <a:rPr lang="en-US" sz="2200" b="1" dirty="0">
                <a:latin typeface="Times New Roman" panose="02020603050405020304" pitchFamily="18" charset="0"/>
                <a:cs typeface="Times New Roman" panose="02020603050405020304" pitchFamily="18" charset="0"/>
              </a:rPr>
              <a:t>LDRs, ultrasonic sensors, IR, and motion detectors</a:t>
            </a:r>
            <a:r>
              <a:rPr lang="en-US" sz="2200" dirty="0">
                <a:latin typeface="Times New Roman" panose="02020603050405020304" pitchFamily="18" charset="0"/>
                <a:cs typeface="Times New Roman" panose="02020603050405020304" pitchFamily="18" charset="0"/>
              </a:rPr>
              <a:t>. The streetlight module adjusts brightness based on light levels and movement; the water tank module detects water levels and overflow conditions; and the waste management unit tracks garbage bin fill levels.</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These modules are interconnected through </a:t>
            </a:r>
            <a:r>
              <a:rPr lang="en-US" sz="2200" b="1" dirty="0">
                <a:latin typeface="Times New Roman" panose="02020603050405020304" pitchFamily="18" charset="0"/>
                <a:cs typeface="Times New Roman" panose="02020603050405020304" pitchFamily="18" charset="0"/>
              </a:rPr>
              <a:t>wireless communication</a:t>
            </a:r>
            <a:r>
              <a:rPr lang="en-US" sz="2200" dirty="0">
                <a:latin typeface="Times New Roman" panose="02020603050405020304" pitchFamily="18" charset="0"/>
                <a:cs typeface="Times New Roman" panose="02020603050405020304" pitchFamily="18" charset="0"/>
              </a:rPr>
              <a:t> using </a:t>
            </a:r>
            <a:r>
              <a:rPr lang="en-US" sz="2200" b="1" dirty="0">
                <a:latin typeface="Times New Roman" panose="02020603050405020304" pitchFamily="18" charset="0"/>
                <a:cs typeface="Times New Roman" panose="02020603050405020304" pitchFamily="18" charset="0"/>
              </a:rPr>
              <a:t>Wi-Fi or GSM modules</a:t>
            </a:r>
            <a:r>
              <a:rPr lang="en-US" sz="2200" dirty="0">
                <a:latin typeface="Times New Roman" panose="02020603050405020304" pitchFamily="18" charset="0"/>
                <a:cs typeface="Times New Roman" panose="02020603050405020304" pitchFamily="18" charset="0"/>
              </a:rPr>
              <a:t>, enabling real-time data transmission to a </a:t>
            </a:r>
            <a:r>
              <a:rPr lang="en-US" sz="2200" b="1" dirty="0">
                <a:latin typeface="Times New Roman" panose="02020603050405020304" pitchFamily="18" charset="0"/>
                <a:cs typeface="Times New Roman" panose="02020603050405020304" pitchFamily="18" charset="0"/>
              </a:rPr>
              <a:t>central cloud dashboard</a:t>
            </a:r>
            <a:r>
              <a:rPr lang="en-US" sz="2200" dirty="0">
                <a:latin typeface="Times New Roman" panose="02020603050405020304" pitchFamily="18" charset="0"/>
                <a:cs typeface="Times New Roman" panose="02020603050405020304" pitchFamily="18" charset="0"/>
              </a:rPr>
              <a:t>. The backend dashboard is developed for </a:t>
            </a:r>
            <a:r>
              <a:rPr lang="en-US" sz="2200" b="1" dirty="0">
                <a:latin typeface="Times New Roman" panose="02020603050405020304" pitchFamily="18" charset="0"/>
                <a:cs typeface="Times New Roman" panose="02020603050405020304" pitchFamily="18" charset="0"/>
              </a:rPr>
              <a:t>remote monitoring and alert generation</a:t>
            </a:r>
            <a:r>
              <a:rPr lang="en-US" sz="2200" dirty="0">
                <a:latin typeface="Times New Roman" panose="02020603050405020304" pitchFamily="18" charset="0"/>
                <a:cs typeface="Times New Roman" panose="02020603050405020304" pitchFamily="18" charset="0"/>
              </a:rPr>
              <a:t>, displaying live utility status and system health. The entire hardware is powered via </a:t>
            </a:r>
            <a:r>
              <a:rPr lang="en-US" sz="2200" b="1" dirty="0">
                <a:latin typeface="Times New Roman" panose="02020603050405020304" pitchFamily="18" charset="0"/>
                <a:cs typeface="Times New Roman" panose="02020603050405020304" pitchFamily="18" charset="0"/>
              </a:rPr>
              <a:t>solar panels or rechargeable batteries</a:t>
            </a:r>
            <a:r>
              <a:rPr lang="en-US" sz="2200" dirty="0">
                <a:latin typeface="Times New Roman" panose="02020603050405020304" pitchFamily="18" charset="0"/>
                <a:cs typeface="Times New Roman" panose="02020603050405020304" pitchFamily="18" charset="0"/>
              </a:rPr>
              <a:t>, promoting energy efficiency and making the system suitable for both urban and semi-urban areas. The system is implemented using cost-effective components to ensure </a:t>
            </a:r>
            <a:r>
              <a:rPr lang="en-US" sz="2200" b="1" dirty="0">
                <a:latin typeface="Times New Roman" panose="02020603050405020304" pitchFamily="18" charset="0"/>
                <a:cs typeface="Times New Roman" panose="02020603050405020304" pitchFamily="18" charset="0"/>
              </a:rPr>
              <a:t>scalability and ease of deployment</a:t>
            </a:r>
            <a:r>
              <a:rPr lang="en-US" sz="2200" dirty="0">
                <a:latin typeface="Times New Roman" panose="02020603050405020304" pitchFamily="18" charset="0"/>
                <a:cs typeface="Times New Roman" panose="02020603050405020304" pitchFamily="18" charset="0"/>
              </a:rPr>
              <a:t> in real-world environments.</a:t>
            </a:r>
          </a:p>
          <a:p>
            <a:pPr algn="just"/>
            <a:endParaRPr lang="en-IN" sz="2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10307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9">
          <a:extLst>
            <a:ext uri="{FF2B5EF4-FFF2-40B4-BE49-F238E27FC236}">
              <a16:creationId xmlns:a16="http://schemas.microsoft.com/office/drawing/2014/main" id="{26753E71-A86D-1C21-688E-43FC7B40E753}"/>
            </a:ext>
          </a:extLst>
        </p:cNvPr>
        <p:cNvGrpSpPr/>
        <p:nvPr/>
      </p:nvGrpSpPr>
      <p:grpSpPr>
        <a:xfrm>
          <a:off x="0" y="0"/>
          <a:ext cx="0" cy="0"/>
          <a:chOff x="0" y="0"/>
          <a:chExt cx="0" cy="0"/>
        </a:xfrm>
      </p:grpSpPr>
      <p:sp>
        <p:nvSpPr>
          <p:cNvPr id="660" name="Google Shape;660;p25">
            <a:extLst>
              <a:ext uri="{FF2B5EF4-FFF2-40B4-BE49-F238E27FC236}">
                <a16:creationId xmlns:a16="http://schemas.microsoft.com/office/drawing/2014/main" id="{FAB2BA77-69F9-1E9A-AC81-16DFF66EBF94}"/>
              </a:ext>
            </a:extLst>
          </p:cNvPr>
          <p:cNvSpPr txBox="1">
            <a:spLocks noGrp="1"/>
          </p:cNvSpPr>
          <p:nvPr>
            <p:ph type="title"/>
          </p:nvPr>
        </p:nvSpPr>
        <p:spPr>
          <a:xfrm>
            <a:off x="838200" y="10179"/>
            <a:ext cx="4528930" cy="599422"/>
          </a:xfrm>
          <a:prstGeom prst="rect">
            <a:avLst/>
          </a:prstGeom>
          <a:noFill/>
          <a:ln>
            <a:noFill/>
          </a:ln>
        </p:spPr>
        <p:txBody>
          <a:bodyPr spcFirstLastPara="1" wrap="square" lIns="91425" tIns="45700" rIns="91425" bIns="45700" anchor="ctr" anchorCtr="0">
            <a:normAutofit/>
          </a:bodyPr>
          <a:lstStyle/>
          <a:p>
            <a:pPr>
              <a:spcBef>
                <a:spcPts val="0"/>
              </a:spcBef>
              <a:buClr>
                <a:schemeClr val="lt1"/>
              </a:buClr>
              <a:buSzPts val="4400"/>
            </a:pPr>
            <a:r>
              <a:rPr lang="en-US" sz="3200" b="1" dirty="0">
                <a:latin typeface="Times New Roman" panose="02020603050405020304" pitchFamily="18" charset="0"/>
                <a:cs typeface="Times New Roman" panose="02020603050405020304" pitchFamily="18" charset="0"/>
                <a:sym typeface="Times New Roman"/>
              </a:rPr>
              <a:t>Results :</a:t>
            </a:r>
            <a:endParaRPr sz="32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FEC1DB16-7F4D-DBD1-148D-DFE2E32B3D40}"/>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4FBFEE35-B6B9-B276-FF63-9C8B51557F67}"/>
              </a:ext>
            </a:extLst>
          </p:cNvPr>
          <p:cNvSpPr>
            <a:spLocks noGrp="1"/>
          </p:cNvSpPr>
          <p:nvPr>
            <p:ph type="dt" sz="half" idx="10"/>
          </p:nvPr>
        </p:nvSpPr>
        <p:spPr/>
        <p:txBody>
          <a:bodyPr/>
          <a:lstStyle/>
          <a:p>
            <a:fld id="{B432C5B6-FFE3-47D7-833C-1AA85B6B8ECD}" type="datetime1">
              <a:rPr lang="en-US" smtClean="0"/>
              <a:pPr/>
              <a:t>9/4/2025</a:t>
            </a:fld>
            <a:endParaRPr lang="en-IN"/>
          </a:p>
        </p:txBody>
      </p:sp>
      <p:sp>
        <p:nvSpPr>
          <p:cNvPr id="6" name="Footer Placeholder 5">
            <a:extLst>
              <a:ext uri="{FF2B5EF4-FFF2-40B4-BE49-F238E27FC236}">
                <a16:creationId xmlns:a16="http://schemas.microsoft.com/office/drawing/2014/main" id="{58032E8B-7E30-8419-DF58-F9144FB10A32}"/>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3F9E3171-0823-766C-3601-E0762A4EDE0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15</a:t>
            </a:fld>
            <a:endParaRPr lang="en-US"/>
          </a:p>
        </p:txBody>
      </p:sp>
      <p:pic>
        <p:nvPicPr>
          <p:cNvPr id="3" name="Picture 2">
            <a:extLst>
              <a:ext uri="{FF2B5EF4-FFF2-40B4-BE49-F238E27FC236}">
                <a16:creationId xmlns:a16="http://schemas.microsoft.com/office/drawing/2014/main" id="{5E18E051-3A30-4A72-9EB0-2CEEF89C02D4}"/>
              </a:ext>
            </a:extLst>
          </p:cNvPr>
          <p:cNvPicPr>
            <a:picLocks noChangeAspect="1"/>
          </p:cNvPicPr>
          <p:nvPr/>
        </p:nvPicPr>
        <p:blipFill>
          <a:blip r:embed="rId4"/>
          <a:stretch>
            <a:fillRect/>
          </a:stretch>
        </p:blipFill>
        <p:spPr>
          <a:xfrm>
            <a:off x="2976956" y="3618342"/>
            <a:ext cx="6238088" cy="2630059"/>
          </a:xfrm>
          <a:prstGeom prst="rect">
            <a:avLst/>
          </a:prstGeom>
        </p:spPr>
      </p:pic>
      <p:sp>
        <p:nvSpPr>
          <p:cNvPr id="9" name="TextBox 8">
            <a:extLst>
              <a:ext uri="{FF2B5EF4-FFF2-40B4-BE49-F238E27FC236}">
                <a16:creationId xmlns:a16="http://schemas.microsoft.com/office/drawing/2014/main" id="{96B99E72-4A9A-4D53-860B-92B1B802C4AA}"/>
              </a:ext>
            </a:extLst>
          </p:cNvPr>
          <p:cNvSpPr txBox="1"/>
          <p:nvPr/>
        </p:nvSpPr>
        <p:spPr>
          <a:xfrm>
            <a:off x="1011371" y="609599"/>
            <a:ext cx="10169258" cy="3046988"/>
          </a:xfrm>
          <a:prstGeom prst="rect">
            <a:avLst/>
          </a:prstGeom>
          <a:noFill/>
        </p:spPr>
        <p:txBody>
          <a:bodyPr wrap="square" rtlCol="0">
            <a:spAutoFit/>
          </a:bodyPr>
          <a:lstStyle/>
          <a:p>
            <a:pPr algn="just"/>
            <a:r>
              <a:rPr lang="en-US" sz="2400" b="1" dirty="0">
                <a:latin typeface="Times New Roman" panose="02020603050405020304" pitchFamily="18" charset="0"/>
                <a:cs typeface="Times New Roman" panose="02020603050405020304" pitchFamily="18" charset="0"/>
              </a:rPr>
              <a:t>CASE 1:</a:t>
            </a:r>
          </a:p>
          <a:p>
            <a:pPr algn="just"/>
            <a:r>
              <a:rPr lang="en-US" sz="2400" dirty="0">
                <a:latin typeface="Times New Roman" panose="02020603050405020304" pitchFamily="18" charset="0"/>
                <a:cs typeface="Times New Roman" panose="02020603050405020304" pitchFamily="18" charset="0"/>
              </a:rPr>
              <a:t>Here is a paragraph about the LCD's initial setup. The LCD display is incorporated into the system to offer immediate status updates on-site, enhancing the system's transparency and providing direct feedback. Upon initialization, the LCD's primary function is to display the project's title, serving as an introductory interface for users or operators interacting with the system. This initial display confirms that the system is active and provides a clear indication of the system's purpose.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35321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1029E8-EE39-4FE0-9783-3CA52A33541B}"/>
              </a:ext>
            </a:extLst>
          </p:cNvPr>
          <p:cNvSpPr>
            <a:spLocks noGrp="1"/>
          </p:cNvSpPr>
          <p:nvPr>
            <p:ph type="dt" sz="half" idx="10"/>
          </p:nvPr>
        </p:nvSpPr>
        <p:spPr/>
        <p:txBody>
          <a:bodyPr/>
          <a:lstStyle/>
          <a:p>
            <a:fld id="{29298F7D-1C38-48C4-929B-15BFC079509D}" type="datetime1">
              <a:rPr lang="en-US" smtClean="0"/>
              <a:pPr/>
              <a:t>9/4/2025</a:t>
            </a:fld>
            <a:endParaRPr lang="en-IN"/>
          </a:p>
        </p:txBody>
      </p:sp>
      <p:sp>
        <p:nvSpPr>
          <p:cNvPr id="3" name="Footer Placeholder 2">
            <a:extLst>
              <a:ext uri="{FF2B5EF4-FFF2-40B4-BE49-F238E27FC236}">
                <a16:creationId xmlns:a16="http://schemas.microsoft.com/office/drawing/2014/main" id="{64DD9039-9E6D-4579-B2A7-A8BA1439BF48}"/>
              </a:ext>
            </a:extLst>
          </p:cNvPr>
          <p:cNvSpPr>
            <a:spLocks noGrp="1"/>
          </p:cNvSpPr>
          <p:nvPr>
            <p:ph type="ftr" sz="quarter" idx="11"/>
          </p:nvPr>
        </p:nvSpPr>
        <p:spPr/>
        <p:txBody>
          <a:bodyPr/>
          <a:lstStyle/>
          <a:p>
            <a:r>
              <a:rPr lang="en-US" dirty="0"/>
              <a:t>PROJECT BATCH 1: [EEE/A1], AY: 2024-25</a:t>
            </a:r>
            <a:endParaRPr lang="en-IN" dirty="0"/>
          </a:p>
        </p:txBody>
      </p:sp>
      <p:sp>
        <p:nvSpPr>
          <p:cNvPr id="4" name="Slide Number Placeholder 3">
            <a:extLst>
              <a:ext uri="{FF2B5EF4-FFF2-40B4-BE49-F238E27FC236}">
                <a16:creationId xmlns:a16="http://schemas.microsoft.com/office/drawing/2014/main" id="{C2CAAE40-4544-402D-9F2C-77A89D4C8F8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16</a:t>
            </a:fld>
            <a:endParaRPr lang="en-US"/>
          </a:p>
        </p:txBody>
      </p:sp>
      <p:pic>
        <p:nvPicPr>
          <p:cNvPr id="5" name="Picture 4">
            <a:extLst>
              <a:ext uri="{FF2B5EF4-FFF2-40B4-BE49-F238E27FC236}">
                <a16:creationId xmlns:a16="http://schemas.microsoft.com/office/drawing/2014/main" id="{4F5B69C4-E6A6-4613-B070-15B247C5F3E7}"/>
              </a:ext>
            </a:extLst>
          </p:cNvPr>
          <p:cNvPicPr>
            <a:picLocks noChangeAspect="1"/>
          </p:cNvPicPr>
          <p:nvPr/>
        </p:nvPicPr>
        <p:blipFill rotWithShape="1">
          <a:blip r:embed="rId2">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6" name="TextBox 5">
            <a:extLst>
              <a:ext uri="{FF2B5EF4-FFF2-40B4-BE49-F238E27FC236}">
                <a16:creationId xmlns:a16="http://schemas.microsoft.com/office/drawing/2014/main" id="{35E6B46F-1281-4346-A6DE-5736027214EA}"/>
              </a:ext>
            </a:extLst>
          </p:cNvPr>
          <p:cNvSpPr txBox="1"/>
          <p:nvPr/>
        </p:nvSpPr>
        <p:spPr>
          <a:xfrm>
            <a:off x="795130" y="421769"/>
            <a:ext cx="10081591" cy="3046988"/>
          </a:xfrm>
          <a:prstGeom prst="rect">
            <a:avLst/>
          </a:prstGeom>
          <a:noFill/>
        </p:spPr>
        <p:txBody>
          <a:bodyPr wrap="square" rtlCol="0">
            <a:spAutoFit/>
          </a:bodyPr>
          <a:lstStyle/>
          <a:p>
            <a:pPr algn="just"/>
            <a:r>
              <a:rPr lang="en-US" sz="2400" b="1" dirty="0">
                <a:latin typeface="Times New Roman" panose="02020603050405020304" pitchFamily="18" charset="0"/>
                <a:cs typeface="Times New Roman" panose="02020603050405020304" pitchFamily="18" charset="0"/>
              </a:rPr>
              <a:t>CASE 2:</a:t>
            </a:r>
          </a:p>
          <a:p>
            <a:pPr algn="just"/>
            <a:r>
              <a:rPr lang="en-US" sz="2400" dirty="0">
                <a:latin typeface="Times New Roman" panose="02020603050405020304" pitchFamily="18" charset="0"/>
                <a:cs typeface="Times New Roman" panose="02020603050405020304" pitchFamily="18" charset="0"/>
              </a:rPr>
              <a:t>LCD screen displaying "U:065 L:Light" on the top line and "</a:t>
            </a:r>
            <a:r>
              <a:rPr lang="en-US" sz="2400" dirty="0" err="1">
                <a:latin typeface="Times New Roman" panose="02020603050405020304" pitchFamily="18" charset="0"/>
                <a:cs typeface="Times New Roman" panose="02020603050405020304" pitchFamily="18" charset="0"/>
              </a:rPr>
              <a:t>Light_OFF</a:t>
            </a:r>
            <a:r>
              <a:rPr lang="en-US" sz="2400" dirty="0">
                <a:latin typeface="Times New Roman" panose="02020603050405020304" pitchFamily="18" charset="0"/>
                <a:cs typeface="Times New Roman" panose="02020603050405020304" pitchFamily="18" charset="0"/>
              </a:rPr>
              <a:t>" on the bottom line. This indicates that upon the system's startup, the LCD provides immediate feedback on the current status of the streetlight. The "</a:t>
            </a:r>
            <a:r>
              <a:rPr lang="en-US" sz="2400" dirty="0" err="1">
                <a:latin typeface="Times New Roman" panose="02020603050405020304" pitchFamily="18" charset="0"/>
                <a:cs typeface="Times New Roman" panose="02020603050405020304" pitchFamily="18" charset="0"/>
              </a:rPr>
              <a:t>Light_OFF</a:t>
            </a:r>
            <a:r>
              <a:rPr lang="en-US" sz="2400" dirty="0">
                <a:latin typeface="Times New Roman" panose="02020603050405020304" pitchFamily="18" charset="0"/>
                <a:cs typeface="Times New Roman" panose="02020603050405020304" pitchFamily="18" charset="0"/>
              </a:rPr>
              <a:t>" message suggests the initial state of the streetlight is off, while "U:065" and "L:Light" likely represent sensor readings or system parameters related to the light's operation. This initial display confirms the LCD's functionality and its role in providing real-time status information for the urban utility system.</a:t>
            </a:r>
            <a:endParaRPr lang="en-IN" sz="24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ED709073-B60F-4987-B6C4-35515F52E1A6}"/>
              </a:ext>
            </a:extLst>
          </p:cNvPr>
          <p:cNvPicPr>
            <a:picLocks noChangeAspect="1"/>
          </p:cNvPicPr>
          <p:nvPr/>
        </p:nvPicPr>
        <p:blipFill>
          <a:blip r:embed="rId3"/>
          <a:stretch>
            <a:fillRect/>
          </a:stretch>
        </p:blipFill>
        <p:spPr>
          <a:xfrm>
            <a:off x="2536027" y="3678445"/>
            <a:ext cx="6599795" cy="2468217"/>
          </a:xfrm>
          <a:prstGeom prst="rect">
            <a:avLst/>
          </a:prstGeom>
        </p:spPr>
      </p:pic>
    </p:spTree>
    <p:extLst>
      <p:ext uri="{BB962C8B-B14F-4D97-AF65-F5344CB8AC3E}">
        <p14:creationId xmlns:p14="http://schemas.microsoft.com/office/powerpoint/2010/main" val="27842722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9">
          <a:extLst>
            <a:ext uri="{FF2B5EF4-FFF2-40B4-BE49-F238E27FC236}">
              <a16:creationId xmlns:a16="http://schemas.microsoft.com/office/drawing/2014/main" id="{ADF955B8-4803-734B-A30B-A104CE2363CE}"/>
            </a:ext>
          </a:extLst>
        </p:cNvPr>
        <p:cNvGrpSpPr/>
        <p:nvPr/>
      </p:nvGrpSpPr>
      <p:grpSpPr>
        <a:xfrm>
          <a:off x="0" y="0"/>
          <a:ext cx="0" cy="0"/>
          <a:chOff x="0" y="0"/>
          <a:chExt cx="0" cy="0"/>
        </a:xfrm>
      </p:grpSpPr>
      <p:sp>
        <p:nvSpPr>
          <p:cNvPr id="660" name="Google Shape;660;p25">
            <a:extLst>
              <a:ext uri="{FF2B5EF4-FFF2-40B4-BE49-F238E27FC236}">
                <a16:creationId xmlns:a16="http://schemas.microsoft.com/office/drawing/2014/main" id="{844E3953-C820-7284-E546-B0B0B04FFBEB}"/>
              </a:ext>
            </a:extLst>
          </p:cNvPr>
          <p:cNvSpPr txBox="1">
            <a:spLocks noGrp="1"/>
          </p:cNvSpPr>
          <p:nvPr>
            <p:ph type="title"/>
          </p:nvPr>
        </p:nvSpPr>
        <p:spPr>
          <a:xfrm>
            <a:off x="877957" y="75217"/>
            <a:ext cx="8724597" cy="591345"/>
          </a:xfrm>
          <a:prstGeom prst="rect">
            <a:avLst/>
          </a:prstGeom>
          <a:noFill/>
          <a:ln>
            <a:noFill/>
          </a:ln>
        </p:spPr>
        <p:txBody>
          <a:bodyPr spcFirstLastPara="1" wrap="square" lIns="91425" tIns="45700" rIns="91425" bIns="45700" anchor="ctr" anchorCtr="0">
            <a:normAutofit/>
          </a:bodyPr>
          <a:lstStyle/>
          <a:p>
            <a:pPr>
              <a:spcBef>
                <a:spcPts val="0"/>
              </a:spcBef>
              <a:buClr>
                <a:schemeClr val="lt1"/>
              </a:buClr>
              <a:buSzPts val="4400"/>
            </a:pPr>
            <a:r>
              <a:rPr lang="en-US" sz="2400" b="1" dirty="0">
                <a:latin typeface="Times New Roman" panose="02020603050405020304" pitchFamily="18" charset="0"/>
                <a:cs typeface="Times New Roman" panose="02020603050405020304" pitchFamily="18" charset="0"/>
              </a:rPr>
              <a:t>CASE 3 : RESULTS ON SERVER FOR STREET LIGHT </a:t>
            </a:r>
            <a:endParaRPr sz="24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FB5BC5CC-C0F9-4609-87F8-B676490DDA3D}"/>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95F60005-5008-8D85-9274-8FC3122387FD}"/>
              </a:ext>
            </a:extLst>
          </p:cNvPr>
          <p:cNvSpPr>
            <a:spLocks noGrp="1"/>
          </p:cNvSpPr>
          <p:nvPr>
            <p:ph type="dt" sz="half" idx="10"/>
          </p:nvPr>
        </p:nvSpPr>
        <p:spPr/>
        <p:txBody>
          <a:bodyPr/>
          <a:lstStyle/>
          <a:p>
            <a:fld id="{B432C5B6-FFE3-47D7-833C-1AA85B6B8ECD}" type="datetime1">
              <a:rPr lang="en-US" smtClean="0"/>
              <a:pPr/>
              <a:t>9/4/2025</a:t>
            </a:fld>
            <a:endParaRPr lang="en-IN"/>
          </a:p>
        </p:txBody>
      </p:sp>
      <p:sp>
        <p:nvSpPr>
          <p:cNvPr id="6" name="Footer Placeholder 5">
            <a:extLst>
              <a:ext uri="{FF2B5EF4-FFF2-40B4-BE49-F238E27FC236}">
                <a16:creationId xmlns:a16="http://schemas.microsoft.com/office/drawing/2014/main" id="{FE7BF724-E68D-46CB-EE68-DB7E054B5BDB}"/>
              </a:ext>
            </a:extLst>
          </p:cNvPr>
          <p:cNvSpPr>
            <a:spLocks noGrp="1"/>
          </p:cNvSpPr>
          <p:nvPr>
            <p:ph type="ftr" sz="quarter" idx="11"/>
          </p:nvPr>
        </p:nvSpPr>
        <p:spPr/>
        <p:txBody>
          <a:bodyPr/>
          <a:lstStyle/>
          <a:p>
            <a:r>
              <a:rPr lang="en-US"/>
              <a:t>PROJECT BATCH #: [ECE/A2], AY: 2024-25</a:t>
            </a:r>
            <a:endParaRPr lang="en-IN"/>
          </a:p>
        </p:txBody>
      </p:sp>
      <p:sp>
        <p:nvSpPr>
          <p:cNvPr id="7" name="Slide Number Placeholder 6">
            <a:extLst>
              <a:ext uri="{FF2B5EF4-FFF2-40B4-BE49-F238E27FC236}">
                <a16:creationId xmlns:a16="http://schemas.microsoft.com/office/drawing/2014/main" id="{836B1958-8DF4-521A-A285-290C32EBE70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17</a:t>
            </a:fld>
            <a:endParaRPr lang="en-US"/>
          </a:p>
        </p:txBody>
      </p:sp>
      <p:pic>
        <p:nvPicPr>
          <p:cNvPr id="8" name="Picture 7">
            <a:extLst>
              <a:ext uri="{FF2B5EF4-FFF2-40B4-BE49-F238E27FC236}">
                <a16:creationId xmlns:a16="http://schemas.microsoft.com/office/drawing/2014/main" id="{D957B9DE-C9A9-4BA1-8764-BA056C7BB82C}"/>
              </a:ext>
            </a:extLst>
          </p:cNvPr>
          <p:cNvPicPr>
            <a:picLocks noChangeAspect="1"/>
          </p:cNvPicPr>
          <p:nvPr/>
        </p:nvPicPr>
        <p:blipFill>
          <a:blip r:embed="rId4"/>
          <a:stretch>
            <a:fillRect/>
          </a:stretch>
        </p:blipFill>
        <p:spPr>
          <a:xfrm>
            <a:off x="2629202" y="1790175"/>
            <a:ext cx="6933595" cy="4401263"/>
          </a:xfrm>
          <a:prstGeom prst="rect">
            <a:avLst/>
          </a:prstGeom>
        </p:spPr>
      </p:pic>
      <p:sp>
        <p:nvSpPr>
          <p:cNvPr id="9" name="TextBox 8">
            <a:extLst>
              <a:ext uri="{FF2B5EF4-FFF2-40B4-BE49-F238E27FC236}">
                <a16:creationId xmlns:a16="http://schemas.microsoft.com/office/drawing/2014/main" id="{C53FEA4A-A695-43E9-9CB1-C5030F242AA6}"/>
              </a:ext>
            </a:extLst>
          </p:cNvPr>
          <p:cNvSpPr txBox="1"/>
          <p:nvPr/>
        </p:nvSpPr>
        <p:spPr>
          <a:xfrm>
            <a:off x="877957" y="609600"/>
            <a:ext cx="10346635" cy="1015663"/>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Here, the picture depicts the output of the system that was uploaded to the internet via an ESP8266 IOT. The locations, including the date and time, are given to the municipalities along with the drainage condition and street fault data.</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52128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09957B-C13F-4A3D-8E05-43581054FEC3}"/>
              </a:ext>
            </a:extLst>
          </p:cNvPr>
          <p:cNvSpPr>
            <a:spLocks noGrp="1"/>
          </p:cNvSpPr>
          <p:nvPr>
            <p:ph type="dt" sz="half" idx="10"/>
          </p:nvPr>
        </p:nvSpPr>
        <p:spPr/>
        <p:txBody>
          <a:bodyPr/>
          <a:lstStyle/>
          <a:p>
            <a:fld id="{29298F7D-1C38-48C4-929B-15BFC079509D}" type="datetime1">
              <a:rPr lang="en-US" smtClean="0"/>
              <a:pPr/>
              <a:t>9/4/2025</a:t>
            </a:fld>
            <a:endParaRPr lang="en-IN"/>
          </a:p>
        </p:txBody>
      </p:sp>
      <p:sp>
        <p:nvSpPr>
          <p:cNvPr id="3" name="Footer Placeholder 2">
            <a:extLst>
              <a:ext uri="{FF2B5EF4-FFF2-40B4-BE49-F238E27FC236}">
                <a16:creationId xmlns:a16="http://schemas.microsoft.com/office/drawing/2014/main" id="{B41361FB-DE20-4425-81A3-AF7E2DBBACF3}"/>
              </a:ext>
            </a:extLst>
          </p:cNvPr>
          <p:cNvSpPr>
            <a:spLocks noGrp="1"/>
          </p:cNvSpPr>
          <p:nvPr>
            <p:ph type="ftr" sz="quarter" idx="11"/>
          </p:nvPr>
        </p:nvSpPr>
        <p:spPr/>
        <p:txBody>
          <a:bodyPr/>
          <a:lstStyle/>
          <a:p>
            <a:r>
              <a:rPr lang="en-US" dirty="0"/>
              <a:t>PROJECT BATCH 1: [EEE/A1], AY: 2024-25</a:t>
            </a:r>
            <a:endParaRPr lang="en-IN" dirty="0"/>
          </a:p>
        </p:txBody>
      </p:sp>
      <p:sp>
        <p:nvSpPr>
          <p:cNvPr id="4" name="Slide Number Placeholder 3">
            <a:extLst>
              <a:ext uri="{FF2B5EF4-FFF2-40B4-BE49-F238E27FC236}">
                <a16:creationId xmlns:a16="http://schemas.microsoft.com/office/drawing/2014/main" id="{585243BE-8498-4889-8140-873E38B8748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18</a:t>
            </a:fld>
            <a:endParaRPr lang="en-US"/>
          </a:p>
        </p:txBody>
      </p:sp>
      <p:pic>
        <p:nvPicPr>
          <p:cNvPr id="5" name="Picture 4">
            <a:extLst>
              <a:ext uri="{FF2B5EF4-FFF2-40B4-BE49-F238E27FC236}">
                <a16:creationId xmlns:a16="http://schemas.microsoft.com/office/drawing/2014/main" id="{D060E662-1E5B-4393-8F37-16C838CFDE15}"/>
              </a:ext>
            </a:extLst>
          </p:cNvPr>
          <p:cNvPicPr>
            <a:picLocks noChangeAspect="1"/>
          </p:cNvPicPr>
          <p:nvPr/>
        </p:nvPicPr>
        <p:blipFill rotWithShape="1">
          <a:blip r:embed="rId2">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6" name="TextBox 5">
            <a:extLst>
              <a:ext uri="{FF2B5EF4-FFF2-40B4-BE49-F238E27FC236}">
                <a16:creationId xmlns:a16="http://schemas.microsoft.com/office/drawing/2014/main" id="{E3339F3D-EBD3-4BFC-B4E9-76C9B7F9A20C}"/>
              </a:ext>
            </a:extLst>
          </p:cNvPr>
          <p:cNvSpPr txBox="1"/>
          <p:nvPr/>
        </p:nvSpPr>
        <p:spPr>
          <a:xfrm>
            <a:off x="609600" y="136525"/>
            <a:ext cx="11105322" cy="2677656"/>
          </a:xfrm>
          <a:prstGeom prst="rect">
            <a:avLst/>
          </a:prstGeom>
          <a:noFill/>
        </p:spPr>
        <p:txBody>
          <a:bodyPr wrap="square" rtlCol="0">
            <a:spAutoFit/>
          </a:bodyPr>
          <a:lstStyle/>
          <a:p>
            <a:pPr algn="just"/>
            <a:r>
              <a:rPr lang="en-US" sz="2400" b="1" dirty="0">
                <a:latin typeface="Times New Roman" panose="02020603050405020304" pitchFamily="18" charset="0"/>
                <a:cs typeface="Times New Roman" panose="02020603050405020304" pitchFamily="18" charset="0"/>
              </a:rPr>
              <a:t>CASE 4 : WATER DISPENSER RESULTS</a:t>
            </a:r>
          </a:p>
          <a:p>
            <a:pPr algn="just"/>
            <a:r>
              <a:rPr lang="en-US" sz="2400" dirty="0">
                <a:latin typeface="Times New Roman" panose="02020603050405020304" pitchFamily="18" charset="0"/>
                <a:cs typeface="Times New Roman" panose="02020603050405020304" pitchFamily="18" charset="0"/>
              </a:rPr>
              <a:t>Illustrates the system's alert functionality for manhole monitoring, a critical component of the IoT-Based Urban Utilities Management System. The displayed mobile notifications indicate the system's capacity to deliver real-time status updates on drainage levels. As shown in the image, the system generated alerts on March 3rd at 11:13 AM, 11:23 AM, and 11:33 AM, each reporting a '</a:t>
            </a:r>
            <a:r>
              <a:rPr lang="en-US" sz="2400" dirty="0" err="1">
                <a:latin typeface="Times New Roman" panose="02020603050405020304" pitchFamily="18" charset="0"/>
                <a:cs typeface="Times New Roman" panose="02020603050405020304" pitchFamily="18" charset="0"/>
              </a:rPr>
              <a:t>Drainage_Level_Full</a:t>
            </a:r>
            <a:r>
              <a:rPr lang="en-US" sz="2400" dirty="0">
                <a:latin typeface="Times New Roman" panose="02020603050405020304" pitchFamily="18" charset="0"/>
                <a:cs typeface="Times New Roman" panose="02020603050405020304" pitchFamily="18" charset="0"/>
              </a:rPr>
              <a:t>: 3' status. An additional alert at 11:17 AM reported '</a:t>
            </a:r>
            <a:r>
              <a:rPr lang="en-US" sz="2400" dirty="0" err="1">
                <a:latin typeface="Times New Roman" panose="02020603050405020304" pitchFamily="18" charset="0"/>
                <a:cs typeface="Times New Roman" panose="02020603050405020304" pitchFamily="18" charset="0"/>
              </a:rPr>
              <a:t>Drainage_Level_Full</a:t>
            </a:r>
            <a:r>
              <a:rPr lang="en-US" sz="2400" dirty="0">
                <a:latin typeface="Times New Roman" panose="02020603050405020304" pitchFamily="18" charset="0"/>
                <a:cs typeface="Times New Roman" panose="02020603050405020304" pitchFamily="18" charset="0"/>
              </a:rPr>
              <a:t>: 2'. </a:t>
            </a:r>
            <a:endParaRPr lang="en-IN" sz="24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56619BB8-ED56-4D41-B15E-391773D648E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239039" y="2814181"/>
            <a:ext cx="3713921" cy="3491948"/>
          </a:xfrm>
          <a:prstGeom prst="rect">
            <a:avLst/>
          </a:prstGeom>
          <a:noFill/>
        </p:spPr>
      </p:pic>
    </p:spTree>
    <p:extLst>
      <p:ext uri="{BB962C8B-B14F-4D97-AF65-F5344CB8AC3E}">
        <p14:creationId xmlns:p14="http://schemas.microsoft.com/office/powerpoint/2010/main" val="2811719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5F0A5D-A8AC-48BA-9119-4AC2A79A808F}"/>
              </a:ext>
            </a:extLst>
          </p:cNvPr>
          <p:cNvSpPr>
            <a:spLocks noGrp="1"/>
          </p:cNvSpPr>
          <p:nvPr>
            <p:ph type="dt" sz="half" idx="10"/>
          </p:nvPr>
        </p:nvSpPr>
        <p:spPr/>
        <p:txBody>
          <a:bodyPr/>
          <a:lstStyle/>
          <a:p>
            <a:fld id="{29298F7D-1C38-48C4-929B-15BFC079509D}" type="datetime1">
              <a:rPr lang="en-US" smtClean="0"/>
              <a:pPr/>
              <a:t>9/4/2025</a:t>
            </a:fld>
            <a:endParaRPr lang="en-IN"/>
          </a:p>
        </p:txBody>
      </p:sp>
      <p:sp>
        <p:nvSpPr>
          <p:cNvPr id="3" name="Footer Placeholder 2">
            <a:extLst>
              <a:ext uri="{FF2B5EF4-FFF2-40B4-BE49-F238E27FC236}">
                <a16:creationId xmlns:a16="http://schemas.microsoft.com/office/drawing/2014/main" id="{36C420D2-5B06-47B9-A8E4-8EAC78B380E8}"/>
              </a:ext>
            </a:extLst>
          </p:cNvPr>
          <p:cNvSpPr>
            <a:spLocks noGrp="1"/>
          </p:cNvSpPr>
          <p:nvPr>
            <p:ph type="ftr" sz="quarter" idx="11"/>
          </p:nvPr>
        </p:nvSpPr>
        <p:spPr/>
        <p:txBody>
          <a:bodyPr/>
          <a:lstStyle/>
          <a:p>
            <a:r>
              <a:rPr lang="en-US" dirty="0"/>
              <a:t>PROJECT BATCH 1: [EEE/A1], AY: 2024-25</a:t>
            </a:r>
            <a:endParaRPr lang="en-IN" dirty="0"/>
          </a:p>
        </p:txBody>
      </p:sp>
      <p:sp>
        <p:nvSpPr>
          <p:cNvPr id="4" name="Slide Number Placeholder 3">
            <a:extLst>
              <a:ext uri="{FF2B5EF4-FFF2-40B4-BE49-F238E27FC236}">
                <a16:creationId xmlns:a16="http://schemas.microsoft.com/office/drawing/2014/main" id="{0EDE4381-8E00-4090-B0A6-811A3A06D9E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19</a:t>
            </a:fld>
            <a:endParaRPr lang="en-US"/>
          </a:p>
        </p:txBody>
      </p:sp>
      <p:pic>
        <p:nvPicPr>
          <p:cNvPr id="5" name="Picture 4">
            <a:extLst>
              <a:ext uri="{FF2B5EF4-FFF2-40B4-BE49-F238E27FC236}">
                <a16:creationId xmlns:a16="http://schemas.microsoft.com/office/drawing/2014/main" id="{941E74D4-FBC5-44A1-BFB6-473507A7849D}"/>
              </a:ext>
            </a:extLst>
          </p:cNvPr>
          <p:cNvPicPr>
            <a:picLocks noChangeAspect="1"/>
          </p:cNvPicPr>
          <p:nvPr/>
        </p:nvPicPr>
        <p:blipFill rotWithShape="1">
          <a:blip r:embed="rId2">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6" name="TextBox 5">
            <a:extLst>
              <a:ext uri="{FF2B5EF4-FFF2-40B4-BE49-F238E27FC236}">
                <a16:creationId xmlns:a16="http://schemas.microsoft.com/office/drawing/2014/main" id="{A71EA025-4B77-4F38-A8E0-83D2975AA9FC}"/>
              </a:ext>
            </a:extLst>
          </p:cNvPr>
          <p:cNvSpPr txBox="1"/>
          <p:nvPr/>
        </p:nvSpPr>
        <p:spPr>
          <a:xfrm>
            <a:off x="1086678" y="225287"/>
            <a:ext cx="9952383" cy="3046988"/>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CASE 5:</a:t>
            </a:r>
          </a:p>
          <a:p>
            <a:r>
              <a:rPr lang="en-US" sz="2400" dirty="0">
                <a:latin typeface="Times New Roman" panose="02020603050405020304" pitchFamily="18" charset="0"/>
                <a:cs typeface="Times New Roman" panose="02020603050405020304" pitchFamily="18" charset="0"/>
              </a:rPr>
              <a:t>LCD screen providing clear indications of the available water options. The left image shows the display indicating "Hot Water," signaling that this option is currently selected or available. Conversely, the right image presents the display showing "Cool Water," indicating the availability or selection of the chilled water option. This direct visual feedback on the LCD interface allows users to easily identify and select their desired water temperature, demonstrating a user-centric design for efficient and convenient access to the water dispensing utility. </a:t>
            </a:r>
            <a:endParaRPr lang="en-IN" sz="240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E80FDD5B-05CA-4C0A-B26E-60256FFD77B1}"/>
              </a:ext>
            </a:extLst>
          </p:cNvPr>
          <p:cNvPicPr>
            <a:picLocks noChangeAspect="1"/>
          </p:cNvPicPr>
          <p:nvPr/>
        </p:nvPicPr>
        <p:blipFill>
          <a:blip r:embed="rId3"/>
          <a:stretch>
            <a:fillRect/>
          </a:stretch>
        </p:blipFill>
        <p:spPr>
          <a:xfrm>
            <a:off x="2630856" y="3585726"/>
            <a:ext cx="6930287" cy="2358424"/>
          </a:xfrm>
          <a:prstGeom prst="rect">
            <a:avLst/>
          </a:prstGeom>
        </p:spPr>
      </p:pic>
    </p:spTree>
    <p:extLst>
      <p:ext uri="{BB962C8B-B14F-4D97-AF65-F5344CB8AC3E}">
        <p14:creationId xmlns:p14="http://schemas.microsoft.com/office/powerpoint/2010/main" val="3997663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20"/>
          <p:cNvSpPr txBox="1">
            <a:spLocks noGrp="1"/>
          </p:cNvSpPr>
          <p:nvPr>
            <p:ph type="title"/>
          </p:nvPr>
        </p:nvSpPr>
        <p:spPr>
          <a:xfrm>
            <a:off x="836612" y="10179"/>
            <a:ext cx="10515600" cy="59942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wentieth Century"/>
              <a:buNone/>
            </a:pPr>
            <a:r>
              <a:rPr lang="en-US" sz="3200" dirty="0">
                <a:latin typeface="Times New Roman" panose="02020603050405020304" pitchFamily="18" charset="0"/>
                <a:cs typeface="Times New Roman" panose="02020603050405020304" pitchFamily="18" charset="0"/>
              </a:rPr>
              <a:t>CONTENTS:</a:t>
            </a:r>
            <a:endParaRPr sz="3200" dirty="0">
              <a:latin typeface="Times New Roman" panose="02020603050405020304" pitchFamily="18" charset="0"/>
              <a:cs typeface="Times New Roman" panose="02020603050405020304" pitchFamily="18" charset="0"/>
            </a:endParaRPr>
          </a:p>
        </p:txBody>
      </p:sp>
      <p:sp>
        <p:nvSpPr>
          <p:cNvPr id="626" name="Google Shape;626;p20"/>
          <p:cNvSpPr txBox="1">
            <a:spLocks noGrp="1"/>
          </p:cNvSpPr>
          <p:nvPr>
            <p:ph idx="1"/>
          </p:nvPr>
        </p:nvSpPr>
        <p:spPr>
          <a:xfrm>
            <a:off x="942630" y="766503"/>
            <a:ext cx="4411248" cy="5302994"/>
          </a:xfrm>
          <a:prstGeom prst="rect">
            <a:avLst/>
          </a:prstGeom>
          <a:noFill/>
          <a:ln>
            <a:noFill/>
          </a:ln>
        </p:spPr>
        <p:txBody>
          <a:bodyPr spcFirstLastPara="1" wrap="square" lIns="91425" tIns="45700" rIns="91425" bIns="45700" anchor="t" anchorCtr="0">
            <a:normAutofit fontScale="92500" lnSpcReduction="20000"/>
          </a:bodyPr>
          <a:lstStyle/>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Abstract</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Introduction &amp; Background </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Problem Statement &amp; Objectives </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Literature Survey</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 Existing / Traditional system</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Methodology / Proposed System </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Hardware &amp; Software Requirements</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Design &amp; Implementation</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Results &amp; Observations </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Advantages &amp; Applications </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Conclusion</a:t>
            </a:r>
          </a:p>
          <a:p>
            <a:pPr>
              <a:lnSpc>
                <a:spcPct val="130000"/>
              </a:lnSpc>
              <a:spcBef>
                <a:spcPts val="300"/>
              </a:spcBef>
              <a:spcAft>
                <a:spcPts val="300"/>
              </a:spcAft>
              <a:buFont typeface="Wingdings" panose="05000000000000000000" pitchFamily="2" charset="2"/>
              <a:buChar char="Ø"/>
            </a:pPr>
            <a:r>
              <a:rPr lang="en-US" sz="2000" b="1" dirty="0">
                <a:latin typeface="Times New Roman" panose="02020603050405020304" pitchFamily="18" charset="0"/>
                <a:ea typeface="Times New Roman"/>
                <a:cs typeface="Times New Roman" panose="02020603050405020304" pitchFamily="18" charset="0"/>
                <a:sym typeface="Times New Roman"/>
              </a:rPr>
              <a:t>References</a:t>
            </a:r>
            <a:br>
              <a:rPr lang="en-US" sz="1800" kern="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US" sz="1000" dirty="0">
              <a:latin typeface="Times New Roman" panose="02020603050405020304" pitchFamily="18" charset="0"/>
              <a:ea typeface="Times New Roman"/>
              <a:cs typeface="Times New Roman" panose="02020603050405020304" pitchFamily="18" charset="0"/>
              <a:sym typeface="Times New Roman"/>
            </a:endParaRPr>
          </a:p>
        </p:txBody>
      </p:sp>
      <p:pic>
        <p:nvPicPr>
          <p:cNvPr id="2" name="Picture 1">
            <a:extLst>
              <a:ext uri="{FF2B5EF4-FFF2-40B4-BE49-F238E27FC236}">
                <a16:creationId xmlns:a16="http://schemas.microsoft.com/office/drawing/2014/main" id="{7905C3D0-F41F-4BBF-B6E2-E012B3D29781}"/>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23430"/>
            <a:ext cx="449979" cy="599422"/>
          </a:xfrm>
          <a:prstGeom prst="rect">
            <a:avLst/>
          </a:prstGeom>
        </p:spPr>
      </p:pic>
      <p:sp>
        <p:nvSpPr>
          <p:cNvPr id="6" name="Date Placeholder 5">
            <a:extLst>
              <a:ext uri="{FF2B5EF4-FFF2-40B4-BE49-F238E27FC236}">
                <a16:creationId xmlns:a16="http://schemas.microsoft.com/office/drawing/2014/main" id="{9A7134FD-A71A-E327-3121-7DACFDBDBD5E}"/>
              </a:ext>
            </a:extLst>
          </p:cNvPr>
          <p:cNvSpPr>
            <a:spLocks noGrp="1"/>
          </p:cNvSpPr>
          <p:nvPr>
            <p:ph type="dt" sz="half" idx="10"/>
          </p:nvPr>
        </p:nvSpPr>
        <p:spPr/>
        <p:txBody>
          <a:bodyPr/>
          <a:lstStyle/>
          <a:p>
            <a:fld id="{8400BEC1-5D74-4362-8967-F94D7AF2BE04}" type="datetime1">
              <a:rPr lang="en-US" smtClean="0"/>
              <a:pPr/>
              <a:t>9/4/2025</a:t>
            </a:fld>
            <a:endParaRPr lang="en-IN"/>
          </a:p>
        </p:txBody>
      </p:sp>
      <p:sp>
        <p:nvSpPr>
          <p:cNvPr id="7" name="Footer Placeholder 6">
            <a:extLst>
              <a:ext uri="{FF2B5EF4-FFF2-40B4-BE49-F238E27FC236}">
                <a16:creationId xmlns:a16="http://schemas.microsoft.com/office/drawing/2014/main" id="{7F643EAF-BC04-950C-8ADB-72BE3216437B}"/>
              </a:ext>
            </a:extLst>
          </p:cNvPr>
          <p:cNvSpPr>
            <a:spLocks noGrp="1"/>
          </p:cNvSpPr>
          <p:nvPr>
            <p:ph type="ftr" sz="quarter" idx="11"/>
          </p:nvPr>
        </p:nvSpPr>
        <p:spPr/>
        <p:txBody>
          <a:bodyPr/>
          <a:lstStyle/>
          <a:p>
            <a:r>
              <a:rPr lang="en-US" dirty="0"/>
              <a:t>PROJECT BATCH 1: [EEE/A1], AY: 2024-25</a:t>
            </a:r>
            <a:endParaRPr lang="en-IN" dirty="0"/>
          </a:p>
        </p:txBody>
      </p:sp>
      <p:sp>
        <p:nvSpPr>
          <p:cNvPr id="8" name="Slide Number Placeholder 7">
            <a:extLst>
              <a:ext uri="{FF2B5EF4-FFF2-40B4-BE49-F238E27FC236}">
                <a16:creationId xmlns:a16="http://schemas.microsoft.com/office/drawing/2014/main" id="{18E501F4-CD9A-9132-FF89-D0133B6FD02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a:t>
            </a:fld>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9">
          <a:extLst>
            <a:ext uri="{FF2B5EF4-FFF2-40B4-BE49-F238E27FC236}">
              <a16:creationId xmlns:a16="http://schemas.microsoft.com/office/drawing/2014/main" id="{FFF71FEE-BA0C-9205-50A2-FC04C037E64D}"/>
            </a:ext>
          </a:extLst>
        </p:cNvPr>
        <p:cNvGrpSpPr/>
        <p:nvPr/>
      </p:nvGrpSpPr>
      <p:grpSpPr>
        <a:xfrm>
          <a:off x="0" y="0"/>
          <a:ext cx="0" cy="0"/>
          <a:chOff x="0" y="0"/>
          <a:chExt cx="0" cy="0"/>
        </a:xfrm>
      </p:grpSpPr>
      <p:sp>
        <p:nvSpPr>
          <p:cNvPr id="660" name="Google Shape;660;p25">
            <a:extLst>
              <a:ext uri="{FF2B5EF4-FFF2-40B4-BE49-F238E27FC236}">
                <a16:creationId xmlns:a16="http://schemas.microsoft.com/office/drawing/2014/main" id="{392B8702-0CD0-4D90-FD67-77977D643D82}"/>
              </a:ext>
            </a:extLst>
          </p:cNvPr>
          <p:cNvSpPr txBox="1">
            <a:spLocks noGrp="1"/>
          </p:cNvSpPr>
          <p:nvPr>
            <p:ph type="title"/>
          </p:nvPr>
        </p:nvSpPr>
        <p:spPr>
          <a:xfrm>
            <a:off x="838200" y="18255"/>
            <a:ext cx="10515600" cy="591345"/>
          </a:xfrm>
          <a:prstGeom prst="rect">
            <a:avLst/>
          </a:prstGeom>
          <a:noFill/>
          <a:ln>
            <a:noFill/>
          </a:ln>
        </p:spPr>
        <p:txBody>
          <a:bodyPr spcFirstLastPara="1" wrap="square" lIns="91425" tIns="45700" rIns="91425" bIns="45700" anchor="ctr" anchorCtr="0">
            <a:normAutofit/>
          </a:bodyPr>
          <a:lstStyle/>
          <a:p>
            <a:pPr>
              <a:spcBef>
                <a:spcPts val="0"/>
              </a:spcBef>
              <a:buClr>
                <a:schemeClr val="lt1"/>
              </a:buClr>
              <a:buSzPts val="4400"/>
            </a:pPr>
            <a:r>
              <a:rPr lang="en-US" sz="3200" b="1" dirty="0">
                <a:latin typeface="Times New Roman" panose="02020603050405020304" pitchFamily="18" charset="0"/>
                <a:cs typeface="Times New Roman" panose="02020603050405020304" pitchFamily="18" charset="0"/>
                <a:sym typeface="Times New Roman"/>
              </a:rPr>
              <a:t>Advantages &amp; Applications:</a:t>
            </a:r>
            <a:endParaRPr sz="32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BF61AA62-0BA5-570E-93F0-7B2A761C25B6}"/>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331D0BC6-91B0-8FE5-44CD-9AE9294DFDDC}"/>
              </a:ext>
            </a:extLst>
          </p:cNvPr>
          <p:cNvSpPr>
            <a:spLocks noGrp="1"/>
          </p:cNvSpPr>
          <p:nvPr>
            <p:ph type="dt" sz="half" idx="10"/>
          </p:nvPr>
        </p:nvSpPr>
        <p:spPr/>
        <p:txBody>
          <a:bodyPr/>
          <a:lstStyle/>
          <a:p>
            <a:fld id="{B432C5B6-FFE3-47D7-833C-1AA85B6B8ECD}" type="datetime1">
              <a:rPr lang="en-US" smtClean="0"/>
              <a:pPr/>
              <a:t>9/4/2025</a:t>
            </a:fld>
            <a:endParaRPr lang="en-IN"/>
          </a:p>
        </p:txBody>
      </p:sp>
      <p:sp>
        <p:nvSpPr>
          <p:cNvPr id="6" name="Footer Placeholder 5">
            <a:extLst>
              <a:ext uri="{FF2B5EF4-FFF2-40B4-BE49-F238E27FC236}">
                <a16:creationId xmlns:a16="http://schemas.microsoft.com/office/drawing/2014/main" id="{902D6E42-4302-DE3B-3C00-7D25BC60CAF4}"/>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7433FDDB-9399-D955-04CC-A3FD89E7083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20</a:t>
            </a:fld>
            <a:endParaRPr lang="en-US"/>
          </a:p>
        </p:txBody>
      </p:sp>
      <p:sp>
        <p:nvSpPr>
          <p:cNvPr id="8" name="TextBox 7">
            <a:extLst>
              <a:ext uri="{FF2B5EF4-FFF2-40B4-BE49-F238E27FC236}">
                <a16:creationId xmlns:a16="http://schemas.microsoft.com/office/drawing/2014/main" id="{85CDC35F-720F-48C4-9288-DEE5F86EFBBF}"/>
              </a:ext>
            </a:extLst>
          </p:cNvPr>
          <p:cNvSpPr txBox="1"/>
          <p:nvPr/>
        </p:nvSpPr>
        <p:spPr>
          <a:xfrm>
            <a:off x="997226" y="1099931"/>
            <a:ext cx="9912626" cy="4154984"/>
          </a:xfrm>
          <a:prstGeom prst="rect">
            <a:avLst/>
          </a:prstGeom>
          <a:noFill/>
        </p:spPr>
        <p:txBody>
          <a:bodyPr wrap="square" rtlCol="0">
            <a:spAutoFit/>
          </a:bodyPr>
          <a:lstStyle/>
          <a:p>
            <a:pPr algn="just"/>
            <a:r>
              <a:rPr lang="en-US" sz="2200" dirty="0">
                <a:latin typeface="Times New Roman" panose="02020603050405020304" pitchFamily="18" charset="0"/>
                <a:cs typeface="Times New Roman" panose="02020603050405020304" pitchFamily="18" charset="0"/>
              </a:rPr>
              <a:t>The proposed system offers several advantages such as </a:t>
            </a:r>
            <a:r>
              <a:rPr lang="en-US" sz="2200" b="1" dirty="0">
                <a:latin typeface="Times New Roman" panose="02020603050405020304" pitchFamily="18" charset="0"/>
                <a:cs typeface="Times New Roman" panose="02020603050405020304" pitchFamily="18" charset="0"/>
              </a:rPr>
              <a:t>automation</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energy efficiency</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cost-effectiveness</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remote monitoring</a:t>
            </a:r>
            <a:r>
              <a:rPr lang="en-US" sz="2200" dirty="0">
                <a:latin typeface="Times New Roman" panose="02020603050405020304" pitchFamily="18" charset="0"/>
                <a:cs typeface="Times New Roman" panose="02020603050405020304" pitchFamily="18" charset="0"/>
              </a:rPr>
              <a:t>. By utilizing real-time data from sensors, it reduces </a:t>
            </a:r>
            <a:r>
              <a:rPr lang="en-US" sz="2200" b="1" dirty="0">
                <a:latin typeface="Times New Roman" panose="02020603050405020304" pitchFamily="18" charset="0"/>
                <a:cs typeface="Times New Roman" panose="02020603050405020304" pitchFamily="18" charset="0"/>
              </a:rPr>
              <a:t>manual labor</a:t>
            </a:r>
            <a:r>
              <a:rPr lang="en-US" sz="2200" dirty="0">
                <a:latin typeface="Times New Roman" panose="02020603050405020304" pitchFamily="18" charset="0"/>
                <a:cs typeface="Times New Roman" panose="02020603050405020304" pitchFamily="18" charset="0"/>
              </a:rPr>
              <a:t>, ensures </a:t>
            </a:r>
            <a:r>
              <a:rPr lang="en-US" sz="2200" b="1" dirty="0">
                <a:latin typeface="Times New Roman" panose="02020603050405020304" pitchFamily="18" charset="0"/>
                <a:cs typeface="Times New Roman" panose="02020603050405020304" pitchFamily="18" charset="0"/>
              </a:rPr>
              <a:t>faster response</a:t>
            </a:r>
            <a:r>
              <a:rPr lang="en-US" sz="2200" dirty="0">
                <a:latin typeface="Times New Roman" panose="02020603050405020304" pitchFamily="18" charset="0"/>
                <a:cs typeface="Times New Roman" panose="02020603050405020304" pitchFamily="18" charset="0"/>
              </a:rPr>
              <a:t> to issues, and enhances </a:t>
            </a:r>
            <a:r>
              <a:rPr lang="en-US" sz="2200" b="1" dirty="0">
                <a:latin typeface="Times New Roman" panose="02020603050405020304" pitchFamily="18" charset="0"/>
                <a:cs typeface="Times New Roman" panose="02020603050405020304" pitchFamily="18" charset="0"/>
              </a:rPr>
              <a:t>resource utilization</a:t>
            </a:r>
            <a:r>
              <a:rPr lang="en-US" sz="2200" dirty="0">
                <a:latin typeface="Times New Roman" panose="02020603050405020304" pitchFamily="18" charset="0"/>
                <a:cs typeface="Times New Roman" panose="02020603050405020304" pitchFamily="18" charset="0"/>
              </a:rPr>
              <a:t>. The system’s </a:t>
            </a:r>
            <a:r>
              <a:rPr lang="en-US" sz="2200" b="1" dirty="0">
                <a:latin typeface="Times New Roman" panose="02020603050405020304" pitchFamily="18" charset="0"/>
                <a:cs typeface="Times New Roman" panose="02020603050405020304" pitchFamily="18" charset="0"/>
              </a:rPr>
              <a:t>modular design</a:t>
            </a:r>
            <a:r>
              <a:rPr lang="en-US" sz="2200" dirty="0">
                <a:latin typeface="Times New Roman" panose="02020603050405020304" pitchFamily="18" charset="0"/>
                <a:cs typeface="Times New Roman" panose="02020603050405020304" pitchFamily="18" charset="0"/>
              </a:rPr>
              <a:t> allows easy integration and expansion, making it suitable for diverse urban needs.</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In terms of applications, it can be deployed in </a:t>
            </a:r>
            <a:r>
              <a:rPr lang="en-US" sz="2200" b="1" dirty="0">
                <a:latin typeface="Times New Roman" panose="02020603050405020304" pitchFamily="18" charset="0"/>
                <a:cs typeface="Times New Roman" panose="02020603050405020304" pitchFamily="18" charset="0"/>
              </a:rPr>
              <a:t>smart cities</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municipalities</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residential societies</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educational institutions</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industrial zones</a:t>
            </a:r>
            <a:r>
              <a:rPr lang="en-US" sz="2200" dirty="0">
                <a:latin typeface="Times New Roman" panose="02020603050405020304" pitchFamily="18" charset="0"/>
                <a:cs typeface="Times New Roman" panose="02020603050405020304" pitchFamily="18" charset="0"/>
              </a:rPr>
              <a:t> for managing </a:t>
            </a:r>
            <a:r>
              <a:rPr lang="en-US" sz="2200" b="1" dirty="0">
                <a:latin typeface="Times New Roman" panose="02020603050405020304" pitchFamily="18" charset="0"/>
                <a:cs typeface="Times New Roman" panose="02020603050405020304" pitchFamily="18" charset="0"/>
              </a:rPr>
              <a:t>street lighting</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water tanks</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waste collection</a:t>
            </a:r>
            <a:r>
              <a:rPr lang="en-US" sz="2200" dirty="0">
                <a:latin typeface="Times New Roman" panose="02020603050405020304" pitchFamily="18" charset="0"/>
                <a:cs typeface="Times New Roman" panose="02020603050405020304" pitchFamily="18" charset="0"/>
              </a:rPr>
              <a:t>. Its ability to provide </a:t>
            </a:r>
            <a:r>
              <a:rPr lang="en-US" sz="2200" b="1" dirty="0">
                <a:latin typeface="Times New Roman" panose="02020603050405020304" pitchFamily="18" charset="0"/>
                <a:cs typeface="Times New Roman" panose="02020603050405020304" pitchFamily="18" charset="0"/>
              </a:rPr>
              <a:t>live data analytics</a:t>
            </a:r>
            <a:r>
              <a:rPr lang="en-US" sz="2200" dirty="0">
                <a:latin typeface="Times New Roman" panose="02020603050405020304" pitchFamily="18" charset="0"/>
                <a:cs typeface="Times New Roman" panose="02020603050405020304" pitchFamily="18" charset="0"/>
              </a:rPr>
              <a:t> and generate </a:t>
            </a:r>
            <a:r>
              <a:rPr lang="en-US" sz="2200" b="1" dirty="0">
                <a:latin typeface="Times New Roman" panose="02020603050405020304" pitchFamily="18" charset="0"/>
                <a:cs typeface="Times New Roman" panose="02020603050405020304" pitchFamily="18" charset="0"/>
              </a:rPr>
              <a:t>alerts</a:t>
            </a:r>
            <a:r>
              <a:rPr lang="en-US" sz="2200" dirty="0">
                <a:latin typeface="Times New Roman" panose="02020603050405020304" pitchFamily="18" charset="0"/>
                <a:cs typeface="Times New Roman" panose="02020603050405020304" pitchFamily="18" charset="0"/>
              </a:rPr>
              <a:t> makes it ideal for developing sustainable and </a:t>
            </a:r>
            <a:r>
              <a:rPr lang="en-US" sz="2200" b="1" dirty="0">
                <a:latin typeface="Times New Roman" panose="02020603050405020304" pitchFamily="18" charset="0"/>
                <a:cs typeface="Times New Roman" panose="02020603050405020304" pitchFamily="18" charset="0"/>
              </a:rPr>
              <a:t>intelligent infrastructure systems</a:t>
            </a:r>
            <a:r>
              <a:rPr lang="en-US" sz="2200" dirty="0">
                <a:latin typeface="Times New Roman" panose="02020603050405020304" pitchFamily="18" charset="0"/>
                <a:cs typeface="Times New Roman" panose="02020603050405020304" pitchFamily="18" charset="0"/>
              </a:rPr>
              <a:t>.</a:t>
            </a:r>
          </a:p>
          <a:p>
            <a:pPr algn="just"/>
            <a:endParaRPr lang="en-IN" sz="2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18626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59">
          <a:extLst>
            <a:ext uri="{FF2B5EF4-FFF2-40B4-BE49-F238E27FC236}">
              <a16:creationId xmlns:a16="http://schemas.microsoft.com/office/drawing/2014/main" id="{1E42578E-EFAA-B8F2-18DD-B1049ED61001}"/>
            </a:ext>
          </a:extLst>
        </p:cNvPr>
        <p:cNvGrpSpPr/>
        <p:nvPr/>
      </p:nvGrpSpPr>
      <p:grpSpPr>
        <a:xfrm>
          <a:off x="0" y="0"/>
          <a:ext cx="0" cy="0"/>
          <a:chOff x="0" y="0"/>
          <a:chExt cx="0" cy="0"/>
        </a:xfrm>
      </p:grpSpPr>
      <p:sp>
        <p:nvSpPr>
          <p:cNvPr id="660" name="Google Shape;660;p25">
            <a:extLst>
              <a:ext uri="{FF2B5EF4-FFF2-40B4-BE49-F238E27FC236}">
                <a16:creationId xmlns:a16="http://schemas.microsoft.com/office/drawing/2014/main" id="{6AA4ED04-8826-A93E-7DB7-E3DE302CDDE5}"/>
              </a:ext>
            </a:extLst>
          </p:cNvPr>
          <p:cNvSpPr txBox="1">
            <a:spLocks noGrp="1"/>
          </p:cNvSpPr>
          <p:nvPr>
            <p:ph type="title"/>
          </p:nvPr>
        </p:nvSpPr>
        <p:spPr>
          <a:xfrm>
            <a:off x="838200" y="18255"/>
            <a:ext cx="10515600" cy="591345"/>
          </a:xfrm>
          <a:prstGeom prst="rect">
            <a:avLst/>
          </a:prstGeom>
          <a:noFill/>
          <a:ln>
            <a:noFill/>
          </a:ln>
        </p:spPr>
        <p:txBody>
          <a:bodyPr spcFirstLastPara="1" wrap="square" lIns="91425" tIns="45700" rIns="91425" bIns="45700" anchor="ctr" anchorCtr="0">
            <a:normAutofit/>
          </a:bodyPr>
          <a:lstStyle/>
          <a:p>
            <a:pPr>
              <a:spcBef>
                <a:spcPts val="0"/>
              </a:spcBef>
              <a:buClr>
                <a:schemeClr val="lt1"/>
              </a:buClr>
              <a:buSzPts val="4400"/>
            </a:pPr>
            <a:r>
              <a:rPr lang="en-US" sz="3200" b="1" dirty="0">
                <a:latin typeface="Times New Roman" panose="02020603050405020304" pitchFamily="18" charset="0"/>
                <a:cs typeface="Times New Roman" panose="02020603050405020304" pitchFamily="18" charset="0"/>
                <a:sym typeface="Times New Roman"/>
              </a:rPr>
              <a:t>Conclusion:</a:t>
            </a:r>
            <a:endParaRPr sz="32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973557C1-F24F-05B0-C0E5-50D3B2F142CF}"/>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AE9DEC4F-3BE0-36A0-9242-DA3F0CBDD519}"/>
              </a:ext>
            </a:extLst>
          </p:cNvPr>
          <p:cNvSpPr>
            <a:spLocks noGrp="1"/>
          </p:cNvSpPr>
          <p:nvPr>
            <p:ph type="dt" sz="half" idx="10"/>
          </p:nvPr>
        </p:nvSpPr>
        <p:spPr/>
        <p:txBody>
          <a:bodyPr/>
          <a:lstStyle/>
          <a:p>
            <a:fld id="{B432C5B6-FFE3-47D7-833C-1AA85B6B8ECD}" type="datetime1">
              <a:rPr lang="en-US" smtClean="0"/>
              <a:pPr/>
              <a:t>9/4/2025</a:t>
            </a:fld>
            <a:endParaRPr lang="en-IN"/>
          </a:p>
        </p:txBody>
      </p:sp>
      <p:sp>
        <p:nvSpPr>
          <p:cNvPr id="6" name="Footer Placeholder 5">
            <a:extLst>
              <a:ext uri="{FF2B5EF4-FFF2-40B4-BE49-F238E27FC236}">
                <a16:creationId xmlns:a16="http://schemas.microsoft.com/office/drawing/2014/main" id="{A9F2CBB1-E635-7110-DF91-B39814D8A055}"/>
              </a:ext>
            </a:extLst>
          </p:cNvPr>
          <p:cNvSpPr>
            <a:spLocks noGrp="1"/>
          </p:cNvSpPr>
          <p:nvPr>
            <p:ph type="ftr" sz="quarter" idx="11"/>
          </p:nvPr>
        </p:nvSpPr>
        <p:spPr/>
        <p:txBody>
          <a:bodyPr/>
          <a:lstStyle/>
          <a:p>
            <a:r>
              <a:rPr lang="en-US"/>
              <a:t>PROJECT BATCH #: [ECE/A2], AY: 2024-25</a:t>
            </a:r>
            <a:endParaRPr lang="en-IN"/>
          </a:p>
        </p:txBody>
      </p:sp>
      <p:sp>
        <p:nvSpPr>
          <p:cNvPr id="7" name="Slide Number Placeholder 6">
            <a:extLst>
              <a:ext uri="{FF2B5EF4-FFF2-40B4-BE49-F238E27FC236}">
                <a16:creationId xmlns:a16="http://schemas.microsoft.com/office/drawing/2014/main" id="{214D9A8A-2781-62FA-068A-426958F5E0F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21</a:t>
            </a:fld>
            <a:endParaRPr lang="en-US"/>
          </a:p>
        </p:txBody>
      </p:sp>
      <p:sp>
        <p:nvSpPr>
          <p:cNvPr id="3" name="TextBox 2">
            <a:extLst>
              <a:ext uri="{FF2B5EF4-FFF2-40B4-BE49-F238E27FC236}">
                <a16:creationId xmlns:a16="http://schemas.microsoft.com/office/drawing/2014/main" id="{34ACC5DE-659F-4B5D-9A8B-23217F7933B4}"/>
              </a:ext>
            </a:extLst>
          </p:cNvPr>
          <p:cNvSpPr txBox="1"/>
          <p:nvPr/>
        </p:nvSpPr>
        <p:spPr>
          <a:xfrm>
            <a:off x="838200" y="1058231"/>
            <a:ext cx="10071652" cy="3416320"/>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This project successfully demonstrates an Internet of Things (IoT)-based municipal automation system implemented using the ESP32 microcontroller to enhance streetlight control, manhole checking, and water pump operation. The solution ensures real-time monitoring, automatic operations, and timely alerts by integrating IoT connectivity, ultrasonic sensors, an RTC module, and a GSM alert system. This significantly minimizes the intervention of human resources. By stopping manhole overflows, minimizing water wastage, and improving streetlight efficacy, the system improves resource use, urban livability, and public safety.</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99222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59">
          <a:extLst>
            <a:ext uri="{FF2B5EF4-FFF2-40B4-BE49-F238E27FC236}">
              <a16:creationId xmlns:a16="http://schemas.microsoft.com/office/drawing/2014/main" id="{F29C8E8C-A769-68CB-584D-6825E7A63382}"/>
            </a:ext>
          </a:extLst>
        </p:cNvPr>
        <p:cNvGrpSpPr/>
        <p:nvPr/>
      </p:nvGrpSpPr>
      <p:grpSpPr>
        <a:xfrm>
          <a:off x="0" y="0"/>
          <a:ext cx="0" cy="0"/>
          <a:chOff x="0" y="0"/>
          <a:chExt cx="0" cy="0"/>
        </a:xfrm>
      </p:grpSpPr>
      <p:sp>
        <p:nvSpPr>
          <p:cNvPr id="660" name="Google Shape;660;p25">
            <a:extLst>
              <a:ext uri="{FF2B5EF4-FFF2-40B4-BE49-F238E27FC236}">
                <a16:creationId xmlns:a16="http://schemas.microsoft.com/office/drawing/2014/main" id="{D7821F12-B023-5092-AE53-610C3912B9CE}"/>
              </a:ext>
            </a:extLst>
          </p:cNvPr>
          <p:cNvSpPr txBox="1">
            <a:spLocks noGrp="1"/>
          </p:cNvSpPr>
          <p:nvPr>
            <p:ph type="title"/>
          </p:nvPr>
        </p:nvSpPr>
        <p:spPr>
          <a:xfrm>
            <a:off x="838200" y="18255"/>
            <a:ext cx="10515600" cy="591345"/>
          </a:xfrm>
          <a:prstGeom prst="rect">
            <a:avLst/>
          </a:prstGeom>
          <a:noFill/>
          <a:ln>
            <a:noFill/>
          </a:ln>
        </p:spPr>
        <p:txBody>
          <a:bodyPr spcFirstLastPara="1" wrap="square" lIns="91425" tIns="45700" rIns="91425" bIns="45700" anchor="ctr" anchorCtr="0">
            <a:normAutofit/>
          </a:bodyPr>
          <a:lstStyle/>
          <a:p>
            <a:pPr>
              <a:spcBef>
                <a:spcPts val="0"/>
              </a:spcBef>
              <a:buClr>
                <a:schemeClr val="lt1"/>
              </a:buClr>
              <a:buSzPts val="4400"/>
            </a:pPr>
            <a:r>
              <a:rPr lang="en-US" sz="3200" b="1" dirty="0">
                <a:latin typeface="Times New Roman" panose="02020603050405020304" pitchFamily="18" charset="0"/>
                <a:cs typeface="Times New Roman" panose="02020603050405020304" pitchFamily="18" charset="0"/>
                <a:sym typeface="Times New Roman"/>
              </a:rPr>
              <a:t>References:</a:t>
            </a:r>
            <a:endParaRPr sz="32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DB774BFA-44A1-A14C-C0FA-6D26A73007AE}"/>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52E9DEE1-1D77-AFF9-EB97-411AFBA347A5}"/>
              </a:ext>
            </a:extLst>
          </p:cNvPr>
          <p:cNvSpPr>
            <a:spLocks noGrp="1"/>
          </p:cNvSpPr>
          <p:nvPr>
            <p:ph type="dt" sz="half" idx="10"/>
          </p:nvPr>
        </p:nvSpPr>
        <p:spPr/>
        <p:txBody>
          <a:bodyPr/>
          <a:lstStyle/>
          <a:p>
            <a:fld id="{B432C5B6-FFE3-47D7-833C-1AA85B6B8ECD}" type="datetime1">
              <a:rPr lang="en-US" smtClean="0"/>
              <a:pPr/>
              <a:t>9/4/2025</a:t>
            </a:fld>
            <a:endParaRPr lang="en-IN"/>
          </a:p>
        </p:txBody>
      </p:sp>
      <p:sp>
        <p:nvSpPr>
          <p:cNvPr id="6" name="Footer Placeholder 5">
            <a:extLst>
              <a:ext uri="{FF2B5EF4-FFF2-40B4-BE49-F238E27FC236}">
                <a16:creationId xmlns:a16="http://schemas.microsoft.com/office/drawing/2014/main" id="{A5B00B67-4047-E006-6A23-57340AEC31B8}"/>
              </a:ext>
            </a:extLst>
          </p:cNvPr>
          <p:cNvSpPr>
            <a:spLocks noGrp="1"/>
          </p:cNvSpPr>
          <p:nvPr>
            <p:ph type="ftr" sz="quarter" idx="11"/>
          </p:nvPr>
        </p:nvSpPr>
        <p:spPr/>
        <p:txBody>
          <a:bodyPr/>
          <a:lstStyle/>
          <a:p>
            <a:r>
              <a:rPr lang="en-US"/>
              <a:t>PROJECT BATCH #: [ECE/A2], AY: 2024-25</a:t>
            </a:r>
            <a:endParaRPr lang="en-IN"/>
          </a:p>
        </p:txBody>
      </p:sp>
      <p:sp>
        <p:nvSpPr>
          <p:cNvPr id="7" name="Slide Number Placeholder 6">
            <a:extLst>
              <a:ext uri="{FF2B5EF4-FFF2-40B4-BE49-F238E27FC236}">
                <a16:creationId xmlns:a16="http://schemas.microsoft.com/office/drawing/2014/main" id="{D592814A-7652-47D3-C17D-B6E760F290F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22</a:t>
            </a:fld>
            <a:endParaRPr lang="en-US"/>
          </a:p>
        </p:txBody>
      </p:sp>
      <p:sp>
        <p:nvSpPr>
          <p:cNvPr id="4" name="TextBox 3">
            <a:extLst>
              <a:ext uri="{FF2B5EF4-FFF2-40B4-BE49-F238E27FC236}">
                <a16:creationId xmlns:a16="http://schemas.microsoft.com/office/drawing/2014/main" id="{518B83F4-C685-45EB-8A66-E1143F2388BA}"/>
              </a:ext>
            </a:extLst>
          </p:cNvPr>
          <p:cNvSpPr txBox="1"/>
          <p:nvPr/>
        </p:nvSpPr>
        <p:spPr>
          <a:xfrm>
            <a:off x="838200" y="609600"/>
            <a:ext cx="10164418" cy="5324535"/>
          </a:xfrm>
          <a:prstGeom prst="rect">
            <a:avLst/>
          </a:prstGeom>
          <a:noFill/>
        </p:spPr>
        <p:txBody>
          <a:bodyPr wrap="square" rtlCol="0">
            <a:spAutoFit/>
          </a:bodyPr>
          <a:lstStyle/>
          <a:p>
            <a:pPr algn="just"/>
            <a:r>
              <a:rPr lang="en-IN" sz="2000" dirty="0">
                <a:latin typeface="Times New Roman" panose="02020603050405020304" pitchFamily="18" charset="0"/>
                <a:cs typeface="Times New Roman" panose="02020603050405020304" pitchFamily="18" charset="0"/>
              </a:rPr>
              <a:t>[1] Kumar, Manish, Ravinder Kumar, and </a:t>
            </a:r>
            <a:r>
              <a:rPr lang="en-IN" sz="2000" dirty="0" err="1">
                <a:latin typeface="Times New Roman" panose="02020603050405020304" pitchFamily="18" charset="0"/>
                <a:cs typeface="Times New Roman" panose="02020603050405020304" pitchFamily="18" charset="0"/>
              </a:rPr>
              <a:t>Ritula</a:t>
            </a:r>
            <a:r>
              <a:rPr lang="en-IN" sz="2000" dirty="0">
                <a:latin typeface="Times New Roman" panose="02020603050405020304" pitchFamily="18" charset="0"/>
                <a:cs typeface="Times New Roman" panose="02020603050405020304" pitchFamily="18" charset="0"/>
              </a:rPr>
              <a:t> Thakur. "Zigbee Based Smart Street Light </a:t>
            </a:r>
          </a:p>
          <a:p>
            <a:pPr algn="just"/>
            <a:r>
              <a:rPr lang="en-IN" sz="2000" dirty="0">
                <a:latin typeface="Times New Roman" panose="02020603050405020304" pitchFamily="18" charset="0"/>
                <a:cs typeface="Times New Roman" panose="02020603050405020304" pitchFamily="18" charset="0"/>
              </a:rPr>
              <a:t>Control System Using Lab VIEW." Int. Journal of Innovative Research in Science, Engineering </a:t>
            </a:r>
          </a:p>
          <a:p>
            <a:pPr algn="just"/>
            <a:r>
              <a:rPr lang="en-IN" sz="2000" dirty="0">
                <a:latin typeface="Times New Roman" panose="02020603050405020304" pitchFamily="18" charset="0"/>
                <a:cs typeface="Times New Roman" panose="02020603050405020304" pitchFamily="18" charset="0"/>
              </a:rPr>
              <a:t>and Technology 5.4 (2016).  </a:t>
            </a:r>
          </a:p>
          <a:p>
            <a:pPr algn="just"/>
            <a:r>
              <a:rPr lang="en-IN" sz="2000" dirty="0">
                <a:latin typeface="Times New Roman" panose="02020603050405020304" pitchFamily="18" charset="0"/>
                <a:cs typeface="Times New Roman" panose="02020603050405020304" pitchFamily="18" charset="0"/>
              </a:rPr>
              <a:t>[2] Abhishek, M., K. Chetan, and K. Arun Kumar. "Design and implementation of traffic </a:t>
            </a:r>
          </a:p>
          <a:p>
            <a:pPr algn="just"/>
            <a:r>
              <a:rPr lang="en-IN" sz="2000" dirty="0" err="1">
                <a:latin typeface="Times New Roman" panose="02020603050405020304" pitchFamily="18" charset="0"/>
                <a:cs typeface="Times New Roman" panose="02020603050405020304" pitchFamily="18" charset="0"/>
              </a:rPr>
              <a:t>flowbased</a:t>
            </a:r>
            <a:r>
              <a:rPr lang="en-IN" sz="2000" dirty="0">
                <a:latin typeface="Times New Roman" panose="02020603050405020304" pitchFamily="18" charset="0"/>
                <a:cs typeface="Times New Roman" panose="02020603050405020304" pitchFamily="18" charset="0"/>
              </a:rPr>
              <a:t> street light control system with effective utilization of solar energy." Int. J. Sci. Eng. </a:t>
            </a:r>
          </a:p>
          <a:p>
            <a:pPr algn="just"/>
            <a:r>
              <a:rPr lang="en-IN" sz="2000" dirty="0">
                <a:latin typeface="Times New Roman" panose="02020603050405020304" pitchFamily="18" charset="0"/>
                <a:cs typeface="Times New Roman" panose="02020603050405020304" pitchFamily="18" charset="0"/>
              </a:rPr>
              <a:t>Adv. </a:t>
            </a:r>
            <a:r>
              <a:rPr lang="en-IN" sz="2000" dirty="0" err="1">
                <a:latin typeface="Times New Roman" panose="02020603050405020304" pitchFamily="18" charset="0"/>
                <a:cs typeface="Times New Roman" panose="02020603050405020304" pitchFamily="18" charset="0"/>
              </a:rPr>
              <a:t>Technol</a:t>
            </a:r>
            <a:r>
              <a:rPr lang="en-IN" sz="2000" dirty="0">
                <a:latin typeface="Times New Roman" panose="02020603050405020304" pitchFamily="18" charset="0"/>
                <a:cs typeface="Times New Roman" panose="02020603050405020304" pitchFamily="18" charset="0"/>
              </a:rPr>
              <a:t> 3.9 (2015): 195-499.  </a:t>
            </a:r>
          </a:p>
          <a:p>
            <a:pPr algn="just"/>
            <a:r>
              <a:rPr lang="en-IN" sz="2000" dirty="0">
                <a:latin typeface="Times New Roman" panose="02020603050405020304" pitchFamily="18" charset="0"/>
                <a:cs typeface="Times New Roman" panose="02020603050405020304" pitchFamily="18" charset="0"/>
              </a:rPr>
              <a:t>[3] Mohamed, Samir A. </a:t>
            </a:r>
            <a:r>
              <a:rPr lang="en-IN" sz="2000" dirty="0" err="1">
                <a:latin typeface="Times New Roman" panose="02020603050405020304" pitchFamily="18" charset="0"/>
                <a:cs typeface="Times New Roman" panose="02020603050405020304" pitchFamily="18" charset="0"/>
              </a:rPr>
              <a:t>Elsagheer</a:t>
            </a:r>
            <a:r>
              <a:rPr lang="en-IN" sz="2000" dirty="0">
                <a:latin typeface="Times New Roman" panose="02020603050405020304" pitchFamily="18" charset="0"/>
                <a:cs typeface="Times New Roman" panose="02020603050405020304" pitchFamily="18" charset="0"/>
              </a:rPr>
              <a:t>. "Smart street lighting control and monitoring system for </a:t>
            </a:r>
          </a:p>
          <a:p>
            <a:pPr algn="just"/>
            <a:r>
              <a:rPr lang="en-IN" sz="2000" dirty="0">
                <a:latin typeface="Times New Roman" panose="02020603050405020304" pitchFamily="18" charset="0"/>
                <a:cs typeface="Times New Roman" panose="02020603050405020304" pitchFamily="18" charset="0"/>
              </a:rPr>
              <a:t>electrical power saving by using VANET." Int'l J. of Communications, Network and System </a:t>
            </a:r>
          </a:p>
          <a:p>
            <a:pPr algn="just"/>
            <a:r>
              <a:rPr lang="en-IN" sz="2000" dirty="0">
                <a:latin typeface="Times New Roman" panose="02020603050405020304" pitchFamily="18" charset="0"/>
                <a:cs typeface="Times New Roman" panose="02020603050405020304" pitchFamily="18" charset="0"/>
              </a:rPr>
              <a:t>Sciences 6.08 (2013): 351.  </a:t>
            </a:r>
          </a:p>
          <a:p>
            <a:pPr algn="just"/>
            <a:r>
              <a:rPr lang="en-IN" sz="2000" dirty="0">
                <a:latin typeface="Times New Roman" panose="02020603050405020304" pitchFamily="18" charset="0"/>
                <a:cs typeface="Times New Roman" panose="02020603050405020304" pitchFamily="18" charset="0"/>
              </a:rPr>
              <a:t>[4] Amin, Chaitanya, Paridhi </a:t>
            </a:r>
            <a:r>
              <a:rPr lang="en-IN" sz="2000" dirty="0" err="1">
                <a:latin typeface="Times New Roman" panose="02020603050405020304" pitchFamily="18" charset="0"/>
                <a:cs typeface="Times New Roman" panose="02020603050405020304" pitchFamily="18" charset="0"/>
              </a:rPr>
              <a:t>Holani</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AshutoshNerkar</a:t>
            </a:r>
            <a:r>
              <a:rPr lang="en-IN" sz="2000" dirty="0">
                <a:latin typeface="Times New Roman" panose="02020603050405020304" pitchFamily="18" charset="0"/>
                <a:cs typeface="Times New Roman" panose="02020603050405020304" pitchFamily="18" charset="0"/>
              </a:rPr>
              <a:t>, and Rahul Kaul. "GSM based </a:t>
            </a:r>
          </a:p>
          <a:p>
            <a:pPr algn="just"/>
            <a:r>
              <a:rPr lang="en-IN" sz="2000" dirty="0">
                <a:latin typeface="Times New Roman" panose="02020603050405020304" pitchFamily="18" charset="0"/>
                <a:cs typeface="Times New Roman" panose="02020603050405020304" pitchFamily="18" charset="0"/>
              </a:rPr>
              <a:t>autonomous street illumination system for efficient power management." International Journal </a:t>
            </a:r>
          </a:p>
          <a:p>
            <a:pPr algn="just"/>
            <a:r>
              <a:rPr lang="en-IN" sz="2000" dirty="0">
                <a:latin typeface="Times New Roman" panose="02020603050405020304" pitchFamily="18" charset="0"/>
                <a:cs typeface="Times New Roman" panose="02020603050405020304" pitchFamily="18" charset="0"/>
              </a:rPr>
              <a:t>of Engineering Trends and Technology 4.1 (2013): 54-60.  </a:t>
            </a:r>
          </a:p>
          <a:p>
            <a:pPr algn="just"/>
            <a:r>
              <a:rPr lang="en-IN" sz="2000" dirty="0">
                <a:latin typeface="Times New Roman" panose="02020603050405020304" pitchFamily="18" charset="0"/>
                <a:cs typeface="Times New Roman" panose="02020603050405020304" pitchFamily="18" charset="0"/>
              </a:rPr>
              <a:t>[5] </a:t>
            </a:r>
            <a:r>
              <a:rPr lang="en-IN" sz="2000" dirty="0" err="1">
                <a:latin typeface="Times New Roman" panose="02020603050405020304" pitchFamily="18" charset="0"/>
                <a:cs typeface="Times New Roman" panose="02020603050405020304" pitchFamily="18" charset="0"/>
              </a:rPr>
              <a:t>K.Y.Rajput</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GargeyeeKhatav</a:t>
            </a:r>
            <a:r>
              <a:rPr lang="en-IN" sz="2000" dirty="0">
                <a:latin typeface="Times New Roman" panose="02020603050405020304" pitchFamily="18" charset="0"/>
                <a:cs typeface="Times New Roman" panose="02020603050405020304" pitchFamily="18" charset="0"/>
              </a:rPr>
              <a:t>, Monica Pujari and Priyanka Yadav” Intelligent Street </a:t>
            </a:r>
          </a:p>
          <a:p>
            <a:pPr algn="just"/>
            <a:r>
              <a:rPr lang="en-IN" sz="2000" dirty="0">
                <a:latin typeface="Times New Roman" panose="02020603050405020304" pitchFamily="18" charset="0"/>
                <a:cs typeface="Times New Roman" panose="02020603050405020304" pitchFamily="18" charset="0"/>
              </a:rPr>
              <a:t>Lighting System Using GSM” International Journal of Engineering Science Invention Volume </a:t>
            </a:r>
          </a:p>
          <a:p>
            <a:pPr algn="just"/>
            <a:r>
              <a:rPr lang="en-IN" sz="2000" dirty="0">
                <a:latin typeface="Times New Roman" panose="02020603050405020304" pitchFamily="18" charset="0"/>
                <a:cs typeface="Times New Roman" panose="02020603050405020304" pitchFamily="18" charset="0"/>
              </a:rPr>
              <a:t>2 Issue 3 , March, 2013.  </a:t>
            </a:r>
          </a:p>
          <a:p>
            <a:pPr algn="just"/>
            <a:r>
              <a:rPr lang="en-IN" sz="2000" dirty="0">
                <a:latin typeface="Times New Roman" panose="02020603050405020304" pitchFamily="18" charset="0"/>
                <a:cs typeface="Times New Roman" panose="02020603050405020304" pitchFamily="18" charset="0"/>
              </a:rPr>
              <a:t>[6] </a:t>
            </a:r>
            <a:r>
              <a:rPr lang="en-IN" sz="2000" dirty="0" err="1">
                <a:latin typeface="Times New Roman" panose="02020603050405020304" pitchFamily="18" charset="0"/>
                <a:cs typeface="Times New Roman" panose="02020603050405020304" pitchFamily="18" charset="0"/>
              </a:rPr>
              <a:t>J.Arthi</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W.Lydiapreethi</a:t>
            </a:r>
            <a:r>
              <a:rPr lang="en-IN" sz="2000" dirty="0">
                <a:latin typeface="Times New Roman" panose="02020603050405020304" pitchFamily="18" charset="0"/>
                <a:cs typeface="Times New Roman" panose="02020603050405020304" pitchFamily="18" charset="0"/>
              </a:rPr>
              <a:t>, B. </a:t>
            </a:r>
            <a:r>
              <a:rPr lang="en-IN" sz="2000" dirty="0" err="1">
                <a:latin typeface="Times New Roman" panose="02020603050405020304" pitchFamily="18" charset="0"/>
                <a:cs typeface="Times New Roman" panose="02020603050405020304" pitchFamily="18" charset="0"/>
              </a:rPr>
              <a:t>Gunasundari</a:t>
            </a:r>
            <a:r>
              <a:rPr lang="en-IN" sz="2000" dirty="0">
                <a:latin typeface="Times New Roman" panose="02020603050405020304" pitchFamily="18" charset="0"/>
                <a:cs typeface="Times New Roman" panose="02020603050405020304" pitchFamily="18" charset="0"/>
              </a:rPr>
              <a:t>,” IOT BASED SMART LED STREET </a:t>
            </a:r>
          </a:p>
          <a:p>
            <a:pPr algn="just"/>
            <a:r>
              <a:rPr lang="en-IN" sz="2000" dirty="0">
                <a:latin typeface="Times New Roman" panose="02020603050405020304" pitchFamily="18" charset="0"/>
                <a:cs typeface="Times New Roman" panose="02020603050405020304" pitchFamily="18" charset="0"/>
              </a:rPr>
              <a:t>LIGHTING SYSTEM” IJRTI | Volume 2, Issue 4 | ISSN: 2456-3315.  </a:t>
            </a:r>
          </a:p>
        </p:txBody>
      </p:sp>
    </p:spTree>
    <p:extLst>
      <p:ext uri="{BB962C8B-B14F-4D97-AF65-F5344CB8AC3E}">
        <p14:creationId xmlns:p14="http://schemas.microsoft.com/office/powerpoint/2010/main" val="23908820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pic>
        <p:nvPicPr>
          <p:cNvPr id="2" name="Picture 1">
            <a:extLst>
              <a:ext uri="{FF2B5EF4-FFF2-40B4-BE49-F238E27FC236}">
                <a16:creationId xmlns:a16="http://schemas.microsoft.com/office/drawing/2014/main" id="{8977F941-9A57-E15F-B32A-B4C1FA6D36E6}"/>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240C3FB6-5C3E-3C06-9580-302A0EBEEF29}"/>
              </a:ext>
            </a:extLst>
          </p:cNvPr>
          <p:cNvSpPr>
            <a:spLocks noGrp="1"/>
          </p:cNvSpPr>
          <p:nvPr>
            <p:ph type="dt" sz="half" idx="10"/>
          </p:nvPr>
        </p:nvSpPr>
        <p:spPr/>
        <p:txBody>
          <a:bodyPr/>
          <a:lstStyle/>
          <a:p>
            <a:fld id="{2F1E17F1-F2B2-4799-859A-A25FD4E780D8}" type="datetime1">
              <a:rPr lang="en-US" smtClean="0"/>
              <a:pPr/>
              <a:t>9/4/2025</a:t>
            </a:fld>
            <a:endParaRPr lang="en-IN"/>
          </a:p>
        </p:txBody>
      </p:sp>
      <p:sp>
        <p:nvSpPr>
          <p:cNvPr id="6" name="Footer Placeholder 5">
            <a:extLst>
              <a:ext uri="{FF2B5EF4-FFF2-40B4-BE49-F238E27FC236}">
                <a16:creationId xmlns:a16="http://schemas.microsoft.com/office/drawing/2014/main" id="{3FFAC57D-5445-F8A9-C541-BB343C6D7508}"/>
              </a:ext>
            </a:extLst>
          </p:cNvPr>
          <p:cNvSpPr>
            <a:spLocks noGrp="1"/>
          </p:cNvSpPr>
          <p:nvPr>
            <p:ph type="ftr" sz="quarter" idx="11"/>
          </p:nvPr>
        </p:nvSpPr>
        <p:spPr/>
        <p:txBody>
          <a:bodyPr/>
          <a:lstStyle/>
          <a:p>
            <a:r>
              <a:rPr lang="en-US"/>
              <a:t>PROJECT BATCH #: [ECE/A2], AY: 2024-25</a:t>
            </a:r>
            <a:endParaRPr lang="en-IN"/>
          </a:p>
        </p:txBody>
      </p:sp>
      <p:sp>
        <p:nvSpPr>
          <p:cNvPr id="7" name="Slide Number Placeholder 6">
            <a:extLst>
              <a:ext uri="{FF2B5EF4-FFF2-40B4-BE49-F238E27FC236}">
                <a16:creationId xmlns:a16="http://schemas.microsoft.com/office/drawing/2014/main" id="{9A117577-CC78-E78F-C94E-42CE2DBE7F6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23</a:t>
            </a:fld>
            <a:endParaRPr lang="en-US"/>
          </a:p>
        </p:txBody>
      </p:sp>
      <p:pic>
        <p:nvPicPr>
          <p:cNvPr id="1026" name="Picture 2" descr="Thank You Clipart | Customize Color | PresenterMedia.com">
            <a:extLst>
              <a:ext uri="{FF2B5EF4-FFF2-40B4-BE49-F238E27FC236}">
                <a16:creationId xmlns:a16="http://schemas.microsoft.com/office/drawing/2014/main" id="{CB1EFE2E-B3CC-F625-3DC7-DF49E0EA2A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9843" y="914448"/>
            <a:ext cx="6032311" cy="414025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E42FAB-DBAF-4952-9FAD-B3354A431E10}"/>
              </a:ext>
            </a:extLst>
          </p:cNvPr>
          <p:cNvSpPr>
            <a:spLocks noGrp="1"/>
          </p:cNvSpPr>
          <p:nvPr>
            <p:ph type="dt" sz="half" idx="10"/>
          </p:nvPr>
        </p:nvSpPr>
        <p:spPr/>
        <p:txBody>
          <a:bodyPr/>
          <a:lstStyle/>
          <a:p>
            <a:fld id="{29298F7D-1C38-48C4-929B-15BFC079509D}" type="datetime1">
              <a:rPr lang="en-US" smtClean="0"/>
              <a:pPr/>
              <a:t>9/4/2025</a:t>
            </a:fld>
            <a:endParaRPr lang="en-IN"/>
          </a:p>
        </p:txBody>
      </p:sp>
      <p:sp>
        <p:nvSpPr>
          <p:cNvPr id="3" name="Footer Placeholder 2">
            <a:extLst>
              <a:ext uri="{FF2B5EF4-FFF2-40B4-BE49-F238E27FC236}">
                <a16:creationId xmlns:a16="http://schemas.microsoft.com/office/drawing/2014/main" id="{1B1832D2-0054-46DF-9108-F5C517410A2C}"/>
              </a:ext>
            </a:extLst>
          </p:cNvPr>
          <p:cNvSpPr>
            <a:spLocks noGrp="1"/>
          </p:cNvSpPr>
          <p:nvPr>
            <p:ph type="ftr" sz="quarter" idx="11"/>
          </p:nvPr>
        </p:nvSpPr>
        <p:spPr/>
        <p:txBody>
          <a:bodyPr/>
          <a:lstStyle/>
          <a:p>
            <a:r>
              <a:rPr lang="en-US" dirty="0"/>
              <a:t>PROJECT BATCH 1: [EEE/A1], AY: 2024-25</a:t>
            </a:r>
            <a:endParaRPr lang="en-IN" dirty="0"/>
          </a:p>
        </p:txBody>
      </p:sp>
      <p:sp>
        <p:nvSpPr>
          <p:cNvPr id="4" name="Slide Number Placeholder 3">
            <a:extLst>
              <a:ext uri="{FF2B5EF4-FFF2-40B4-BE49-F238E27FC236}">
                <a16:creationId xmlns:a16="http://schemas.microsoft.com/office/drawing/2014/main" id="{60A373B5-7586-40D0-A93F-A7209F8DF3C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3</a:t>
            </a:fld>
            <a:endParaRPr lang="en-US"/>
          </a:p>
        </p:txBody>
      </p:sp>
      <p:pic>
        <p:nvPicPr>
          <p:cNvPr id="8" name="Picture 7">
            <a:extLst>
              <a:ext uri="{FF2B5EF4-FFF2-40B4-BE49-F238E27FC236}">
                <a16:creationId xmlns:a16="http://schemas.microsoft.com/office/drawing/2014/main" id="{2A8E4D80-C0A5-4D02-8323-01352DEBCD52}"/>
              </a:ext>
            </a:extLst>
          </p:cNvPr>
          <p:cNvPicPr>
            <a:picLocks noChangeAspect="1"/>
          </p:cNvPicPr>
          <p:nvPr/>
        </p:nvPicPr>
        <p:blipFill rotWithShape="1">
          <a:blip r:embed="rId2">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9" name="TextBox 8">
            <a:extLst>
              <a:ext uri="{FF2B5EF4-FFF2-40B4-BE49-F238E27FC236}">
                <a16:creationId xmlns:a16="http://schemas.microsoft.com/office/drawing/2014/main" id="{DB087801-E20B-49F8-815A-7C372CB8D3E9}"/>
              </a:ext>
            </a:extLst>
          </p:cNvPr>
          <p:cNvSpPr txBox="1"/>
          <p:nvPr/>
        </p:nvSpPr>
        <p:spPr>
          <a:xfrm>
            <a:off x="838200" y="172278"/>
            <a:ext cx="1944757"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Abstract</a:t>
            </a:r>
            <a:endParaRPr lang="en-IN" sz="3200"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A34B56D5-9F80-4AC9-AE44-4222A0C5A92D}"/>
              </a:ext>
            </a:extLst>
          </p:cNvPr>
          <p:cNvSpPr txBox="1"/>
          <p:nvPr/>
        </p:nvSpPr>
        <p:spPr>
          <a:xfrm>
            <a:off x="954157" y="894434"/>
            <a:ext cx="10283686" cy="5324535"/>
          </a:xfrm>
          <a:prstGeom prst="rect">
            <a:avLst/>
          </a:prstGeom>
          <a:noFill/>
        </p:spPr>
        <p:txBody>
          <a:bodyPr wrap="square" rtlCol="0">
            <a:spAutoFit/>
          </a:bodyPr>
          <a:lstStyle/>
          <a:p>
            <a:pPr algn="just"/>
            <a:r>
              <a:rPr lang="en-IN" sz="2000" dirty="0">
                <a:effectLst/>
                <a:latin typeface="Times New Roman" panose="02020603050405020304" pitchFamily="18" charset="0"/>
                <a:ea typeface="Calibri" panose="020F0502020204030204" pitchFamily="34" charset="0"/>
              </a:rPr>
              <a:t>A smart city solution called the IoT-Based Urban Utilities Management System was created to automate and track important public utility services like water distribution, manhole condition, and street lighting.  The ESP32 microcontroller, which is at the </a:t>
            </a:r>
            <a:r>
              <a:rPr lang="en-IN" sz="2000" dirty="0" err="1">
                <a:effectLst/>
                <a:latin typeface="Times New Roman" panose="02020603050405020304" pitchFamily="18" charset="0"/>
                <a:ea typeface="Calibri" panose="020F0502020204030204" pitchFamily="34" charset="0"/>
              </a:rPr>
              <a:t>center</a:t>
            </a:r>
            <a:r>
              <a:rPr lang="en-IN" sz="2000" dirty="0">
                <a:effectLst/>
                <a:latin typeface="Times New Roman" panose="02020603050405020304" pitchFamily="18" charset="0"/>
                <a:ea typeface="Calibri" panose="020F0502020204030204" pitchFamily="34" charset="0"/>
              </a:rPr>
              <a:t> of the system, communicates with a number of input and output modules to guarantee effective and perceptive urban utility management. In order to ensure that the street lighting system is not only turned on but also operating, it is automated with a Real-Time Clock (RTC) for time-based control and an LDR (Light Dependent Resistor) for real-time defect detection.  Relay2 is also used by the system to regulate the streetlights.  ultrasonic sensor is used by the manhole monitoring device to identify spills, obstructions, and abnormal water levels.  A buzzer is activated for nearby notice and alerts are sent via the GSM module if a critical level is reached. The system has a smart water pump that is turned on by Relay1 to control water distribution in public areas.  The ESP32 is used to monitor and control this, and it can be activated by a linked mobile application (APP) or on a schedule. Local monitoring and IoT-based control are made possible by the system's RPS (Regulated Power Supply) and LCD display, which also gives real-time feedback. This project serves as an example of an urban utility management strategy that is scalable, real-time, and economical.  It is a major step toward future-ready smart city infrastructure since it decreases manual intervention, conserves energy and water, and improves public safety.</a:t>
            </a:r>
            <a:endParaRPr lang="en-IN" sz="2000" dirty="0"/>
          </a:p>
        </p:txBody>
      </p:sp>
    </p:spTree>
    <p:extLst>
      <p:ext uri="{BB962C8B-B14F-4D97-AF65-F5344CB8AC3E}">
        <p14:creationId xmlns:p14="http://schemas.microsoft.com/office/powerpoint/2010/main" val="1101335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21"/>
          <p:cNvSpPr txBox="1">
            <a:spLocks noGrp="1"/>
          </p:cNvSpPr>
          <p:nvPr>
            <p:ph type="title"/>
          </p:nvPr>
        </p:nvSpPr>
        <p:spPr>
          <a:xfrm>
            <a:off x="836613" y="62437"/>
            <a:ext cx="2198135" cy="608368"/>
          </a:xfrm>
          <a:prstGeom prst="rect">
            <a:avLst/>
          </a:prstGeom>
          <a:noFill/>
          <a:ln>
            <a:noFill/>
          </a:ln>
        </p:spPr>
        <p:txBody>
          <a:bodyPr spcFirstLastPara="1" wrap="square" lIns="91425" tIns="45700" rIns="91425" bIns="45700" anchor="ctr" anchorCtr="0">
            <a:normAutofit fontScale="90000"/>
          </a:bodyPr>
          <a:lstStyle/>
          <a:p>
            <a:pPr>
              <a:spcBef>
                <a:spcPts val="0"/>
              </a:spcBef>
              <a:buClr>
                <a:schemeClr val="lt1"/>
              </a:buClr>
              <a:buSzPts val="4400"/>
            </a:pPr>
            <a:r>
              <a:rPr lang="en-US" sz="3200" b="1" dirty="0">
                <a:latin typeface="Times New Roman" panose="02020603050405020304" pitchFamily="18" charset="0"/>
                <a:ea typeface="Times New Roman"/>
                <a:cs typeface="Times New Roman" panose="02020603050405020304" pitchFamily="18" charset="0"/>
                <a:sym typeface="Times New Roman"/>
              </a:rPr>
              <a:t>Introduction </a:t>
            </a:r>
            <a:endParaRPr sz="32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C0133CA4-0BC1-9731-2E9A-D8047E2B044E}"/>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833CE2E4-3ABA-23E9-C51E-F22E5E0F2FF9}"/>
              </a:ext>
            </a:extLst>
          </p:cNvPr>
          <p:cNvSpPr>
            <a:spLocks noGrp="1"/>
          </p:cNvSpPr>
          <p:nvPr>
            <p:ph type="dt" sz="half" idx="10"/>
          </p:nvPr>
        </p:nvSpPr>
        <p:spPr/>
        <p:txBody>
          <a:bodyPr/>
          <a:lstStyle/>
          <a:p>
            <a:fld id="{03A8DC97-9725-4D47-9EAB-4A894264BA80}" type="datetime1">
              <a:rPr lang="en-US" smtClean="0"/>
              <a:pPr/>
              <a:t>9/4/2025</a:t>
            </a:fld>
            <a:endParaRPr lang="en-IN"/>
          </a:p>
        </p:txBody>
      </p:sp>
      <p:sp>
        <p:nvSpPr>
          <p:cNvPr id="6" name="Footer Placeholder 5">
            <a:extLst>
              <a:ext uri="{FF2B5EF4-FFF2-40B4-BE49-F238E27FC236}">
                <a16:creationId xmlns:a16="http://schemas.microsoft.com/office/drawing/2014/main" id="{98232C4B-AC01-A30A-6A20-1D5CE1052411}"/>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D18B97C0-EC66-5BC4-460C-7BFC891A180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4</a:t>
            </a:fld>
            <a:endParaRPr lang="en-US"/>
          </a:p>
        </p:txBody>
      </p:sp>
      <p:sp>
        <p:nvSpPr>
          <p:cNvPr id="3" name="TextBox 2">
            <a:extLst>
              <a:ext uri="{FF2B5EF4-FFF2-40B4-BE49-F238E27FC236}">
                <a16:creationId xmlns:a16="http://schemas.microsoft.com/office/drawing/2014/main" id="{7801DA47-2642-4F56-9BB4-74F3F4867CBC}"/>
              </a:ext>
            </a:extLst>
          </p:cNvPr>
          <p:cNvSpPr txBox="1"/>
          <p:nvPr/>
        </p:nvSpPr>
        <p:spPr>
          <a:xfrm>
            <a:off x="836613" y="706750"/>
            <a:ext cx="10785544" cy="1785104"/>
          </a:xfrm>
          <a:prstGeom prst="rect">
            <a:avLst/>
          </a:prstGeom>
          <a:noFill/>
        </p:spPr>
        <p:txBody>
          <a:bodyPr wrap="square" rtlCol="0">
            <a:spAutoFit/>
          </a:bodyPr>
          <a:lstStyle/>
          <a:p>
            <a:pPr algn="just"/>
            <a:r>
              <a:rPr lang="en-US" sz="2200" dirty="0">
                <a:latin typeface="Times New Roman" panose="02020603050405020304" pitchFamily="18" charset="0"/>
                <a:cs typeface="Times New Roman" panose="02020603050405020304" pitchFamily="18" charset="0"/>
              </a:rPr>
              <a:t>This project presents an IoT-based solution for automating and monitoring essential urban utilities—street lighting, public water distribution, and manhole status detection—aimed at enhancing city infrastructure management. The system is powered by the ESP32 microcontroller and integrates sensors like LDR, ultrasonic, and RTC, along with GSM and Wi-Fi modules for real-time communication and control.</a:t>
            </a:r>
            <a:endParaRPr lang="en-IN" sz="22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CDFA2766-A226-46A3-BE85-9156386F3E18}"/>
              </a:ext>
            </a:extLst>
          </p:cNvPr>
          <p:cNvSpPr txBox="1"/>
          <p:nvPr/>
        </p:nvSpPr>
        <p:spPr>
          <a:xfrm>
            <a:off x="1207674" y="2705725"/>
            <a:ext cx="10043422" cy="1785104"/>
          </a:xfrm>
          <a:prstGeom prst="rect">
            <a:avLst/>
          </a:prstGeom>
          <a:noFill/>
        </p:spPr>
        <p:txBody>
          <a:bodyPr wrap="square" rtlCol="0">
            <a:spAutoFit/>
          </a:bodyPr>
          <a:lstStyle/>
          <a:p>
            <a:pPr marL="457200" indent="-4572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Automated streetlight operation based on RTC schedules and LDR status verification.</a:t>
            </a:r>
          </a:p>
          <a:p>
            <a:pPr marL="457200" indent="-4572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Smart water pump control for optimized public water usage.</a:t>
            </a:r>
          </a:p>
          <a:p>
            <a:pPr marL="457200" indent="-4572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Real-time manhole monitoring with alerts for overflows.</a:t>
            </a:r>
          </a:p>
          <a:p>
            <a:pPr marL="457200" indent="-457200">
              <a:buFont typeface="Wingdings" panose="05000000000000000000" pitchFamily="2" charset="2"/>
              <a:buChar char="Ø"/>
            </a:pPr>
            <a:endParaRPr lang="en-IN" sz="22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2266EBFE-9EC8-4399-B629-A297D54F05BD}"/>
              </a:ext>
            </a:extLst>
          </p:cNvPr>
          <p:cNvSpPr txBox="1"/>
          <p:nvPr/>
        </p:nvSpPr>
        <p:spPr>
          <a:xfrm>
            <a:off x="836613" y="4542180"/>
            <a:ext cx="10785544" cy="1446550"/>
          </a:xfrm>
          <a:prstGeom prst="rect">
            <a:avLst/>
          </a:prstGeom>
          <a:noFill/>
        </p:spPr>
        <p:txBody>
          <a:bodyPr wrap="square" rtlCol="0">
            <a:spAutoFit/>
          </a:bodyPr>
          <a:lstStyle/>
          <a:p>
            <a:pPr algn="just"/>
            <a:r>
              <a:rPr lang="en-US" sz="2200" dirty="0">
                <a:latin typeface="Times New Roman" panose="02020603050405020304" pitchFamily="18" charset="0"/>
                <a:cs typeface="Times New Roman" panose="02020603050405020304" pitchFamily="18" charset="0"/>
              </a:rPr>
              <a:t>A centralized dashboard and mobile app enable remote monitoring, while alerts are delivered via SMS and buzzer alarms. The system reduces manual intervention, energy and water wastage, and ensures a safer urban environment. This scalable, cost-effective prototype moves a step closer toward smart, sustainable cities.</a:t>
            </a:r>
            <a:endParaRPr lang="en-IN" sz="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1">
          <a:extLst>
            <a:ext uri="{FF2B5EF4-FFF2-40B4-BE49-F238E27FC236}">
              <a16:creationId xmlns:a16="http://schemas.microsoft.com/office/drawing/2014/main" id="{F9AE2972-FF07-7B00-542F-A5FAE2EDC287}"/>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01E9FD1-D5D9-DD2A-6173-4FAC575DF318}"/>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652F2450-F141-DD20-4D4C-EB3F67069464}"/>
              </a:ext>
            </a:extLst>
          </p:cNvPr>
          <p:cNvSpPr>
            <a:spLocks noGrp="1"/>
          </p:cNvSpPr>
          <p:nvPr>
            <p:ph type="dt" sz="half" idx="10"/>
          </p:nvPr>
        </p:nvSpPr>
        <p:spPr/>
        <p:txBody>
          <a:bodyPr/>
          <a:lstStyle/>
          <a:p>
            <a:fld id="{03A8DC97-9725-4D47-9EAB-4A894264BA80}" type="datetime1">
              <a:rPr lang="en-US" smtClean="0"/>
              <a:pPr/>
              <a:t>9/4/2025</a:t>
            </a:fld>
            <a:endParaRPr lang="en-IN"/>
          </a:p>
        </p:txBody>
      </p:sp>
      <p:sp>
        <p:nvSpPr>
          <p:cNvPr id="6" name="Footer Placeholder 5">
            <a:extLst>
              <a:ext uri="{FF2B5EF4-FFF2-40B4-BE49-F238E27FC236}">
                <a16:creationId xmlns:a16="http://schemas.microsoft.com/office/drawing/2014/main" id="{9C830627-8FCB-CC09-294B-998354027473}"/>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D677D48A-D34C-837C-E6EC-A73D9CA2C13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5</a:t>
            </a:fld>
            <a:endParaRPr lang="en-US"/>
          </a:p>
        </p:txBody>
      </p:sp>
      <p:sp>
        <p:nvSpPr>
          <p:cNvPr id="3" name="TextBox 2">
            <a:extLst>
              <a:ext uri="{FF2B5EF4-FFF2-40B4-BE49-F238E27FC236}">
                <a16:creationId xmlns:a16="http://schemas.microsoft.com/office/drawing/2014/main" id="{CBB1342F-D50F-4399-B0D5-D117A7DDFEA9}"/>
              </a:ext>
            </a:extLst>
          </p:cNvPr>
          <p:cNvSpPr txBox="1"/>
          <p:nvPr/>
        </p:nvSpPr>
        <p:spPr>
          <a:xfrm>
            <a:off x="6003235" y="1268137"/>
            <a:ext cx="5859048" cy="4646303"/>
          </a:xfrm>
          <a:prstGeom prst="rect">
            <a:avLst/>
          </a:prstGeom>
          <a:noFill/>
        </p:spPr>
        <p:txBody>
          <a:bodyPr wrap="square" rtlCol="0">
            <a:spAutoFit/>
          </a:bodyPr>
          <a:lstStyle/>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Rapid urbanization demands smarter infrastructure.</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Reduces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manual effort</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operational costs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Conserves critical resources like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water and electricity</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Enhances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cleanliness and public hygiene</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through smart waste monitoring.</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Promotes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decision making</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via IoT connectivity.</a:t>
            </a:r>
          </a:p>
          <a:p>
            <a:pPr marL="342900" indent="-342900" algn="just" eaLnBrk="0" fontAlgn="base" hangingPunct="0">
              <a:spcBef>
                <a:spcPct val="0"/>
              </a:spcBef>
              <a:spcAft>
                <a:spcPct val="0"/>
              </a:spcAft>
              <a:buFont typeface="Wingdings" panose="05000000000000000000" pitchFamily="2" charset="2"/>
              <a:buChar char="Ø"/>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Supports the vision of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sustainable and smart cities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(aligned with SDG goals)</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lang="en-IN" sz="22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9699C80A-1AA3-428E-94DE-7D0B693F0D7F}"/>
              </a:ext>
            </a:extLst>
          </p:cNvPr>
          <p:cNvSpPr txBox="1"/>
          <p:nvPr/>
        </p:nvSpPr>
        <p:spPr>
          <a:xfrm>
            <a:off x="449979" y="1268137"/>
            <a:ext cx="5181898" cy="4493538"/>
          </a:xfrm>
          <a:prstGeom prst="rect">
            <a:avLst/>
          </a:prstGeom>
          <a:noFill/>
        </p:spPr>
        <p:txBody>
          <a:bodyPr wrap="square" rtlCol="0">
            <a:spAutoFit/>
          </a:bodyPr>
          <a:lstStyle/>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Various cities have piloted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smart street lighting</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using motion detection and LDR sensors to save energy.</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Projects on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IoT-based water level monitoring</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have proven effective in rural water tanks and irrigation.</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Some smart bin systems using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ultrasonic sensors and GSM modules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have been trialed in cities like Pune and Bangalore.</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Research papers support the use of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microcontrollers (Arduino, ESP32)</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low-cost IoT implementations.</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5A016ED0-C0DC-4EC1-B0EE-B96A520A2F29}"/>
              </a:ext>
            </a:extLst>
          </p:cNvPr>
          <p:cNvSpPr txBox="1"/>
          <p:nvPr/>
        </p:nvSpPr>
        <p:spPr>
          <a:xfrm>
            <a:off x="6892857" y="477328"/>
            <a:ext cx="3816626"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Importance of the Project:</a:t>
            </a:r>
          </a:p>
        </p:txBody>
      </p:sp>
      <p:sp>
        <p:nvSpPr>
          <p:cNvPr id="14" name="TextBox 13">
            <a:extLst>
              <a:ext uri="{FF2B5EF4-FFF2-40B4-BE49-F238E27FC236}">
                <a16:creationId xmlns:a16="http://schemas.microsoft.com/office/drawing/2014/main" id="{B121EAA0-F7A2-4D58-B785-81A08048DA95}"/>
              </a:ext>
            </a:extLst>
          </p:cNvPr>
          <p:cNvSpPr txBox="1"/>
          <p:nvPr/>
        </p:nvSpPr>
        <p:spPr>
          <a:xfrm>
            <a:off x="6586330" y="993913"/>
            <a:ext cx="2024270" cy="368900"/>
          </a:xfrm>
          <a:prstGeom prst="rect">
            <a:avLst/>
          </a:prstGeom>
          <a:noFill/>
        </p:spPr>
        <p:txBody>
          <a:bodyPr wrap="square" rtlCol="0">
            <a:spAutoFit/>
          </a:bodyPr>
          <a:lstStyle/>
          <a:p>
            <a:endParaRPr lang="en-IN" dirty="0"/>
          </a:p>
        </p:txBody>
      </p:sp>
      <p:sp>
        <p:nvSpPr>
          <p:cNvPr id="15" name="TextBox 14">
            <a:extLst>
              <a:ext uri="{FF2B5EF4-FFF2-40B4-BE49-F238E27FC236}">
                <a16:creationId xmlns:a16="http://schemas.microsoft.com/office/drawing/2014/main" id="{41A1A00F-F5ED-445C-97DD-198DE48B18EA}"/>
              </a:ext>
            </a:extLst>
          </p:cNvPr>
          <p:cNvSpPr txBox="1"/>
          <p:nvPr/>
        </p:nvSpPr>
        <p:spPr>
          <a:xfrm>
            <a:off x="1482517" y="477203"/>
            <a:ext cx="3631096"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Previous Research: </a:t>
            </a:r>
          </a:p>
        </p:txBody>
      </p:sp>
    </p:spTree>
    <p:extLst>
      <p:ext uri="{BB962C8B-B14F-4D97-AF65-F5344CB8AC3E}">
        <p14:creationId xmlns:p14="http://schemas.microsoft.com/office/powerpoint/2010/main" val="2721942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22"/>
          <p:cNvSpPr txBox="1">
            <a:spLocks noGrp="1"/>
          </p:cNvSpPr>
          <p:nvPr>
            <p:ph type="title"/>
          </p:nvPr>
        </p:nvSpPr>
        <p:spPr>
          <a:xfrm>
            <a:off x="838200" y="49036"/>
            <a:ext cx="10515600" cy="560564"/>
          </a:xfrm>
          <a:prstGeom prst="rect">
            <a:avLst/>
          </a:prstGeom>
          <a:noFill/>
          <a:ln>
            <a:noFill/>
          </a:ln>
        </p:spPr>
        <p:txBody>
          <a:bodyPr spcFirstLastPara="1" wrap="square" lIns="91425" tIns="45700" rIns="91425" bIns="45700" anchor="ctr" anchorCtr="0">
            <a:normAutofit/>
          </a:bodyPr>
          <a:lstStyle/>
          <a:p>
            <a:pPr>
              <a:spcBef>
                <a:spcPts val="0"/>
              </a:spcBef>
              <a:buClr>
                <a:schemeClr val="lt1"/>
              </a:buClr>
              <a:buSzPts val="4400"/>
            </a:pPr>
            <a:r>
              <a:rPr lang="en-IN" sz="3200" b="1" dirty="0">
                <a:latin typeface="Times New Roman" panose="02020603050405020304" pitchFamily="18" charset="0"/>
                <a:cs typeface="Times New Roman" panose="02020603050405020304" pitchFamily="18" charset="0"/>
              </a:rPr>
              <a:t>Problem Statement &amp; Objectives </a:t>
            </a:r>
          </a:p>
        </p:txBody>
      </p:sp>
      <p:pic>
        <p:nvPicPr>
          <p:cNvPr id="2" name="Picture 1">
            <a:extLst>
              <a:ext uri="{FF2B5EF4-FFF2-40B4-BE49-F238E27FC236}">
                <a16:creationId xmlns:a16="http://schemas.microsoft.com/office/drawing/2014/main" id="{B58ED5DF-AA55-1B75-13E3-09FC38644CBD}"/>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418A7E4B-6136-7A7A-F63E-B229A5DE5149}"/>
              </a:ext>
            </a:extLst>
          </p:cNvPr>
          <p:cNvSpPr>
            <a:spLocks noGrp="1"/>
          </p:cNvSpPr>
          <p:nvPr>
            <p:ph type="dt" sz="half" idx="10"/>
          </p:nvPr>
        </p:nvSpPr>
        <p:spPr/>
        <p:txBody>
          <a:bodyPr/>
          <a:lstStyle/>
          <a:p>
            <a:fld id="{E56787F3-768A-4867-8E6E-C3F34B1D46F4}" type="datetime1">
              <a:rPr lang="en-US" smtClean="0"/>
              <a:pPr/>
              <a:t>9/4/2025</a:t>
            </a:fld>
            <a:endParaRPr lang="en-IN"/>
          </a:p>
        </p:txBody>
      </p:sp>
      <p:sp>
        <p:nvSpPr>
          <p:cNvPr id="6" name="Footer Placeholder 5">
            <a:extLst>
              <a:ext uri="{FF2B5EF4-FFF2-40B4-BE49-F238E27FC236}">
                <a16:creationId xmlns:a16="http://schemas.microsoft.com/office/drawing/2014/main" id="{9A83383E-F60A-CFBD-E3A8-C965A126E23B}"/>
              </a:ext>
            </a:extLst>
          </p:cNvPr>
          <p:cNvSpPr>
            <a:spLocks noGrp="1"/>
          </p:cNvSpPr>
          <p:nvPr>
            <p:ph type="ftr" sz="quarter" idx="11"/>
          </p:nvPr>
        </p:nvSpPr>
        <p:spPr/>
        <p:txBody>
          <a:bodyPr/>
          <a:lstStyle/>
          <a:p>
            <a:r>
              <a:rPr lang="en-US"/>
              <a:t>PROJECT BATCH #: [ECE/A2], AY: 2024-25</a:t>
            </a:r>
            <a:endParaRPr lang="en-IN"/>
          </a:p>
        </p:txBody>
      </p:sp>
      <p:sp>
        <p:nvSpPr>
          <p:cNvPr id="7" name="Slide Number Placeholder 6">
            <a:extLst>
              <a:ext uri="{FF2B5EF4-FFF2-40B4-BE49-F238E27FC236}">
                <a16:creationId xmlns:a16="http://schemas.microsoft.com/office/drawing/2014/main" id="{4F4D77D1-EFB8-BD74-7BDA-EA450899BF8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6</a:t>
            </a:fld>
            <a:endParaRPr lang="en-US"/>
          </a:p>
        </p:txBody>
      </p:sp>
      <p:sp>
        <p:nvSpPr>
          <p:cNvPr id="3" name="TextBox 2">
            <a:extLst>
              <a:ext uri="{FF2B5EF4-FFF2-40B4-BE49-F238E27FC236}">
                <a16:creationId xmlns:a16="http://schemas.microsoft.com/office/drawing/2014/main" id="{6A8629F7-04B1-4901-9198-50B61810ECE4}"/>
              </a:ext>
            </a:extLst>
          </p:cNvPr>
          <p:cNvSpPr txBox="1"/>
          <p:nvPr/>
        </p:nvSpPr>
        <p:spPr>
          <a:xfrm>
            <a:off x="901148" y="736705"/>
            <a:ext cx="10373139" cy="2123658"/>
          </a:xfrm>
          <a:prstGeom prst="rect">
            <a:avLst/>
          </a:prstGeom>
          <a:noFill/>
        </p:spPr>
        <p:txBody>
          <a:bodyPr wrap="square" rtlCol="0">
            <a:spAutoFit/>
          </a:bodyPr>
          <a:lstStyle/>
          <a:p>
            <a:pPr marL="0" marR="0" lvl="0" indent="0" algn="just" defTabSz="914400" rtl="0" eaLnBrk="0" fontAlgn="base" latinLnBrk="0" hangingPunct="0">
              <a:lnSpc>
                <a:spcPct val="100000"/>
              </a:lnSpc>
              <a:spcBef>
                <a:spcPct val="0"/>
              </a:spcBef>
              <a:spcAft>
                <a:spcPct val="0"/>
              </a:spcAft>
              <a:buClrTx/>
              <a:buSzTx/>
              <a:tabLst/>
            </a:pPr>
            <a:r>
              <a:rPr lang="en-US" sz="2200" dirty="0">
                <a:latin typeface="Times New Roman" panose="02020603050405020304" pitchFamily="18" charset="0"/>
                <a:cs typeface="Times New Roman" panose="02020603050405020304" pitchFamily="18" charset="0"/>
              </a:rPr>
              <a:t>In rapidly growing urban environments, the management of essential utilities such as </a:t>
            </a:r>
            <a:r>
              <a:rPr lang="en-US" sz="2200" b="1" dirty="0">
                <a:latin typeface="Times New Roman" panose="02020603050405020304" pitchFamily="18" charset="0"/>
                <a:cs typeface="Times New Roman" panose="02020603050405020304" pitchFamily="18" charset="0"/>
              </a:rPr>
              <a:t>street lighting</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water distribution</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waste disposal</a:t>
            </a:r>
            <a:r>
              <a:rPr lang="en-US" sz="2200" dirty="0">
                <a:latin typeface="Times New Roman" panose="02020603050405020304" pitchFamily="18" charset="0"/>
                <a:cs typeface="Times New Roman" panose="02020603050405020304" pitchFamily="18" charset="0"/>
              </a:rPr>
              <a:t> has become increasingly complex and inefficient. Traditional systems depend heavily on </a:t>
            </a:r>
            <a:r>
              <a:rPr lang="en-US" sz="2200" b="1" dirty="0">
                <a:latin typeface="Times New Roman" panose="02020603050405020304" pitchFamily="18" charset="0"/>
                <a:cs typeface="Times New Roman" panose="02020603050405020304" pitchFamily="18" charset="0"/>
              </a:rPr>
              <a:t>manual supervision</a:t>
            </a:r>
            <a:r>
              <a:rPr lang="en-US" sz="2200" dirty="0">
                <a:latin typeface="Times New Roman" panose="02020603050405020304" pitchFamily="18" charset="0"/>
                <a:cs typeface="Times New Roman" panose="02020603050405020304" pitchFamily="18" charset="0"/>
              </a:rPr>
              <a:t>, which leads to several critical challenges: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Energy wastage, Water loss,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Delayed waste disposal, Increased costs and labor</a:t>
            </a:r>
            <a:r>
              <a:rPr lang="en-US" altLang="en-US" sz="2200" dirty="0">
                <a:latin typeface="Times New Roman" panose="02020603050405020304" pitchFamily="18" charset="0"/>
                <a:cs typeface="Times New Roman" panose="02020603050405020304" pitchFamily="18" charset="0"/>
              </a:rPr>
              <a:t>.</a:t>
            </a:r>
            <a:endPar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algn="just"/>
            <a:endParaRPr lang="en-IN" sz="2200" dirty="0">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6827AF4E-DF49-4FB0-850F-FA88C7C180D4}"/>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7B4A2ABA-604B-44F9-ABAE-D9F6EDDC42CD}"/>
              </a:ext>
            </a:extLst>
          </p:cNvPr>
          <p:cNvSpPr txBox="1"/>
          <p:nvPr/>
        </p:nvSpPr>
        <p:spPr>
          <a:xfrm>
            <a:off x="980660" y="2860363"/>
            <a:ext cx="10214113" cy="2800767"/>
          </a:xfrm>
          <a:prstGeom prst="rect">
            <a:avLst/>
          </a:prstGeom>
          <a:noFill/>
        </p:spPr>
        <p:txBody>
          <a:bodyPr wrap="square" rtlCol="0">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 an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IoT-enabled smart street lighting system</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using LDR and motion sensors.</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automated water level monitoring</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leakage detection using ultrasonic sensors.</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Design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smart waste bins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monitor fill levels and send real-time alerts.</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Enable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remote monitoring and control</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via cloud-based dashboards.</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Minimize resource wastage and operational costs.</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Contribute to the </a:t>
            </a:r>
            <a:r>
              <a:rPr kumimoji="0" lang="en-US" altLang="en-U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development of smart, sustainable urban environments</a:t>
            </a:r>
            <a:r>
              <a:rPr kumimoji="0" lang="en-US" alt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23"/>
          <p:cNvSpPr txBox="1">
            <a:spLocks noGrp="1"/>
          </p:cNvSpPr>
          <p:nvPr>
            <p:ph type="title"/>
          </p:nvPr>
        </p:nvSpPr>
        <p:spPr>
          <a:xfrm>
            <a:off x="838200" y="10178"/>
            <a:ext cx="10339316" cy="599422"/>
          </a:xfrm>
          <a:prstGeom prst="rect">
            <a:avLst/>
          </a:prstGeom>
          <a:noFill/>
          <a:ln>
            <a:noFill/>
          </a:ln>
        </p:spPr>
        <p:txBody>
          <a:bodyPr spcFirstLastPara="1" wrap="square" lIns="91425" tIns="45700" rIns="91425" bIns="45700" anchor="ctr" anchorCtr="0">
            <a:noAutofit/>
          </a:bodyPr>
          <a:lstStyle/>
          <a:p>
            <a:pPr>
              <a:lnSpc>
                <a:spcPct val="130000"/>
              </a:lnSpc>
              <a:spcBef>
                <a:spcPts val="300"/>
              </a:spcBef>
              <a:spcAft>
                <a:spcPts val="300"/>
              </a:spcAft>
            </a:pPr>
            <a:r>
              <a:rPr lang="en-US" sz="3200" b="1" dirty="0">
                <a:latin typeface="Times New Roman" panose="02020603050405020304" pitchFamily="18" charset="0"/>
                <a:ea typeface="Times New Roman"/>
                <a:cs typeface="Times New Roman" panose="02020603050405020304" pitchFamily="18" charset="0"/>
                <a:sym typeface="Times New Roman"/>
              </a:rPr>
              <a:t>Literature Survey</a:t>
            </a:r>
          </a:p>
        </p:txBody>
      </p:sp>
      <p:pic>
        <p:nvPicPr>
          <p:cNvPr id="2" name="Picture 1">
            <a:extLst>
              <a:ext uri="{FF2B5EF4-FFF2-40B4-BE49-F238E27FC236}">
                <a16:creationId xmlns:a16="http://schemas.microsoft.com/office/drawing/2014/main" id="{EFD212B2-8BAB-46BE-EEBF-19696AC15CAA}"/>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8" name="Date Placeholder 7">
            <a:extLst>
              <a:ext uri="{FF2B5EF4-FFF2-40B4-BE49-F238E27FC236}">
                <a16:creationId xmlns:a16="http://schemas.microsoft.com/office/drawing/2014/main" id="{54E064DC-7DC4-9137-6A37-1268DED197DC}"/>
              </a:ext>
            </a:extLst>
          </p:cNvPr>
          <p:cNvSpPr>
            <a:spLocks noGrp="1"/>
          </p:cNvSpPr>
          <p:nvPr>
            <p:ph type="dt" sz="half" idx="10"/>
          </p:nvPr>
        </p:nvSpPr>
        <p:spPr/>
        <p:txBody>
          <a:bodyPr/>
          <a:lstStyle/>
          <a:p>
            <a:fld id="{702791E1-FD16-4200-AC7F-3426D90EE64C}" type="datetime1">
              <a:rPr lang="en-US" smtClean="0"/>
              <a:pPr/>
              <a:t>9/4/2025</a:t>
            </a:fld>
            <a:endParaRPr lang="en-IN"/>
          </a:p>
        </p:txBody>
      </p:sp>
      <p:sp>
        <p:nvSpPr>
          <p:cNvPr id="9" name="Footer Placeholder 8">
            <a:extLst>
              <a:ext uri="{FF2B5EF4-FFF2-40B4-BE49-F238E27FC236}">
                <a16:creationId xmlns:a16="http://schemas.microsoft.com/office/drawing/2014/main" id="{502D26FA-61DB-DAC7-51F5-8B071A73A3AA}"/>
              </a:ext>
            </a:extLst>
          </p:cNvPr>
          <p:cNvSpPr>
            <a:spLocks noGrp="1"/>
          </p:cNvSpPr>
          <p:nvPr>
            <p:ph type="ftr" sz="quarter" idx="11"/>
          </p:nvPr>
        </p:nvSpPr>
        <p:spPr/>
        <p:txBody>
          <a:bodyPr/>
          <a:lstStyle/>
          <a:p>
            <a:r>
              <a:rPr lang="en-US" dirty="0"/>
              <a:t>PROJECT BATCH 1: [EEE/A1], AY: 2024-25</a:t>
            </a:r>
            <a:endParaRPr lang="en-IN" dirty="0"/>
          </a:p>
        </p:txBody>
      </p:sp>
      <p:sp>
        <p:nvSpPr>
          <p:cNvPr id="10" name="Slide Number Placeholder 9">
            <a:extLst>
              <a:ext uri="{FF2B5EF4-FFF2-40B4-BE49-F238E27FC236}">
                <a16:creationId xmlns:a16="http://schemas.microsoft.com/office/drawing/2014/main" id="{E307BE7D-212C-D089-B3DB-68CB7308D554}"/>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7</a:t>
            </a:fld>
            <a:endParaRPr lang="en-US"/>
          </a:p>
        </p:txBody>
      </p:sp>
      <p:sp>
        <p:nvSpPr>
          <p:cNvPr id="4" name="TextBox 3">
            <a:extLst>
              <a:ext uri="{FF2B5EF4-FFF2-40B4-BE49-F238E27FC236}">
                <a16:creationId xmlns:a16="http://schemas.microsoft.com/office/drawing/2014/main" id="{DC5C450C-4DD7-42C0-AAB7-5291589602CE}"/>
              </a:ext>
            </a:extLst>
          </p:cNvPr>
          <p:cNvSpPr txBox="1"/>
          <p:nvPr/>
        </p:nvSpPr>
        <p:spPr>
          <a:xfrm>
            <a:off x="1125779" y="1520785"/>
            <a:ext cx="9940441" cy="3816429"/>
          </a:xfrm>
          <a:prstGeom prst="rect">
            <a:avLst/>
          </a:prstGeom>
          <a:noFill/>
        </p:spPr>
        <p:txBody>
          <a:bodyPr wrap="square" rtlCol="0">
            <a:spAutoFit/>
          </a:bodyPr>
          <a:lstStyle/>
          <a:p>
            <a:pPr algn="just"/>
            <a:r>
              <a:rPr lang="en-US" sz="2200" dirty="0">
                <a:latin typeface="Times New Roman" panose="02020603050405020304" pitchFamily="18" charset="0"/>
                <a:cs typeface="Times New Roman" panose="02020603050405020304" pitchFamily="18" charset="0"/>
              </a:rPr>
              <a:t>Various researchers have explored IoT-based approaches to improve urban utilities. </a:t>
            </a:r>
            <a:r>
              <a:rPr lang="en-US" sz="2200" dirty="0" err="1">
                <a:latin typeface="Times New Roman" panose="02020603050405020304" pitchFamily="18" charset="0"/>
                <a:cs typeface="Times New Roman" panose="02020603050405020304" pitchFamily="18" charset="0"/>
              </a:rPr>
              <a:t>Suseendran</a:t>
            </a:r>
            <a:r>
              <a:rPr lang="en-US" sz="2200" dirty="0">
                <a:latin typeface="Times New Roman" panose="02020603050405020304" pitchFamily="18" charset="0"/>
                <a:cs typeface="Times New Roman" panose="02020603050405020304" pitchFamily="18" charset="0"/>
              </a:rPr>
              <a:t> et al. designed a streetlight system using LDRs and video sensors, while </a:t>
            </a:r>
            <a:r>
              <a:rPr lang="en-US" sz="2200" dirty="0" err="1">
                <a:latin typeface="Times New Roman" panose="02020603050405020304" pitchFamily="18" charset="0"/>
                <a:cs typeface="Times New Roman" panose="02020603050405020304" pitchFamily="18" charset="0"/>
              </a:rPr>
              <a:t>Lavric</a:t>
            </a:r>
            <a:r>
              <a:rPr lang="en-US" sz="2200" dirty="0">
                <a:latin typeface="Times New Roman" panose="02020603050405020304" pitchFamily="18" charset="0"/>
                <a:cs typeface="Times New Roman" panose="02020603050405020304" pitchFamily="18" charset="0"/>
              </a:rPr>
              <a:t> et al. implemented WSN-based control for limited light units. </a:t>
            </a:r>
            <a:r>
              <a:rPr lang="en-US" sz="2200" dirty="0" err="1">
                <a:latin typeface="Times New Roman" panose="02020603050405020304" pitchFamily="18" charset="0"/>
                <a:cs typeface="Times New Roman" panose="02020603050405020304" pitchFamily="18" charset="0"/>
              </a:rPr>
              <a:t>Archibong</a:t>
            </a:r>
            <a:r>
              <a:rPr lang="en-US" sz="2200" dirty="0">
                <a:latin typeface="Times New Roman" panose="02020603050405020304" pitchFamily="18" charset="0"/>
                <a:cs typeface="Times New Roman" panose="02020603050405020304" pitchFamily="18" charset="0"/>
              </a:rPr>
              <a:t> et al. introduced solar-powered lighting with anti-vandalism monitoring. Studies by Prasad and Abdullah showed significant energy savings using motion sensors and adaptive lighting control. Sukhothai et al. employed LoRa WAN for long-range communication, and Mary et al. developed a Zigbee-based system for smart lighting control. Although these projects contributed to energy efficiency and automation, most were limited to street lighting. In contrast, our work provides a more comprehensive solution by integrating smart control of </a:t>
            </a:r>
            <a:r>
              <a:rPr lang="en-US" sz="2200" b="1" dirty="0">
                <a:latin typeface="Times New Roman" panose="02020603050405020304" pitchFamily="18" charset="0"/>
                <a:cs typeface="Times New Roman" panose="02020603050405020304" pitchFamily="18" charset="0"/>
              </a:rPr>
              <a:t>streetlights, manhole monitoring, and water distribution</a:t>
            </a:r>
            <a:r>
              <a:rPr lang="en-US" sz="2200" dirty="0">
                <a:latin typeface="Times New Roman" panose="02020603050405020304" pitchFamily="18" charset="0"/>
                <a:cs typeface="Times New Roman" panose="02020603050405020304" pitchFamily="18" charset="0"/>
              </a:rPr>
              <a:t> into a single, scalable IoT.</a:t>
            </a:r>
            <a:endParaRPr lang="en-IN" sz="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1">
          <a:extLst>
            <a:ext uri="{FF2B5EF4-FFF2-40B4-BE49-F238E27FC236}">
              <a16:creationId xmlns:a16="http://schemas.microsoft.com/office/drawing/2014/main" id="{FCEAD45C-B525-D6F3-191C-0422D23B146C}"/>
            </a:ext>
          </a:extLst>
        </p:cNvPr>
        <p:cNvGrpSpPr/>
        <p:nvPr/>
      </p:nvGrpSpPr>
      <p:grpSpPr>
        <a:xfrm>
          <a:off x="0" y="0"/>
          <a:ext cx="0" cy="0"/>
          <a:chOff x="0" y="0"/>
          <a:chExt cx="0" cy="0"/>
        </a:xfrm>
      </p:grpSpPr>
      <p:sp>
        <p:nvSpPr>
          <p:cNvPr id="652" name="Google Shape;652;p24">
            <a:extLst>
              <a:ext uri="{FF2B5EF4-FFF2-40B4-BE49-F238E27FC236}">
                <a16:creationId xmlns:a16="http://schemas.microsoft.com/office/drawing/2014/main" id="{EF4C7B13-9642-9E99-37F2-EB1226E78328}"/>
              </a:ext>
            </a:extLst>
          </p:cNvPr>
          <p:cNvSpPr txBox="1">
            <a:spLocks noGrp="1"/>
          </p:cNvSpPr>
          <p:nvPr>
            <p:ph type="title"/>
          </p:nvPr>
        </p:nvSpPr>
        <p:spPr>
          <a:xfrm>
            <a:off x="838200" y="1"/>
            <a:ext cx="10434851" cy="609600"/>
          </a:xfrm>
          <a:prstGeom prst="rect">
            <a:avLst/>
          </a:prstGeom>
          <a:noFill/>
          <a:ln>
            <a:noFill/>
          </a:ln>
        </p:spPr>
        <p:txBody>
          <a:bodyPr spcFirstLastPara="1" wrap="square" lIns="91425" tIns="45700" rIns="91425" bIns="45700" anchor="ctr" anchorCtr="0">
            <a:normAutofit/>
          </a:bodyPr>
          <a:lstStyle/>
          <a:p>
            <a:pPr lvl="0">
              <a:spcBef>
                <a:spcPts val="0"/>
              </a:spcBef>
              <a:buClr>
                <a:schemeClr val="lt1"/>
              </a:buClr>
              <a:buSzPts val="4400"/>
            </a:pPr>
            <a:r>
              <a:rPr lang="en-US" sz="3200" b="1" dirty="0">
                <a:latin typeface="Times New Roman" panose="02020603050405020304" pitchFamily="18" charset="0"/>
                <a:cs typeface="Times New Roman" panose="02020603050405020304" pitchFamily="18" charset="0"/>
                <a:sym typeface="Times New Roman"/>
              </a:rPr>
              <a:t>Proposed System</a:t>
            </a:r>
            <a:endParaRPr sz="3200" b="1"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D734426C-B675-F20A-B8F8-F3F1239D1152}"/>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7A7C322C-9048-576A-8D22-2ACE436FCA10}"/>
              </a:ext>
            </a:extLst>
          </p:cNvPr>
          <p:cNvSpPr>
            <a:spLocks noGrp="1"/>
          </p:cNvSpPr>
          <p:nvPr>
            <p:ph type="dt" sz="half" idx="10"/>
          </p:nvPr>
        </p:nvSpPr>
        <p:spPr/>
        <p:txBody>
          <a:bodyPr/>
          <a:lstStyle/>
          <a:p>
            <a:fld id="{7C100907-03F9-44B1-92CD-562CBEBF0311}" type="datetime1">
              <a:rPr lang="en-US" smtClean="0"/>
              <a:pPr/>
              <a:t>9/4/2025</a:t>
            </a:fld>
            <a:endParaRPr lang="en-IN"/>
          </a:p>
        </p:txBody>
      </p:sp>
      <p:sp>
        <p:nvSpPr>
          <p:cNvPr id="6" name="Footer Placeholder 5">
            <a:extLst>
              <a:ext uri="{FF2B5EF4-FFF2-40B4-BE49-F238E27FC236}">
                <a16:creationId xmlns:a16="http://schemas.microsoft.com/office/drawing/2014/main" id="{46767BA0-F2FE-819E-B70F-732D07A59F9D}"/>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D905F9FE-86A0-4BD2-9325-97F8F31C664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8</a:t>
            </a:fld>
            <a:endParaRPr lang="en-US"/>
          </a:p>
        </p:txBody>
      </p:sp>
      <p:sp>
        <p:nvSpPr>
          <p:cNvPr id="3" name="TextBox 2">
            <a:extLst>
              <a:ext uri="{FF2B5EF4-FFF2-40B4-BE49-F238E27FC236}">
                <a16:creationId xmlns:a16="http://schemas.microsoft.com/office/drawing/2014/main" id="{50F0B5C8-15AF-45BC-9E5D-8634F7928D47}"/>
              </a:ext>
            </a:extLst>
          </p:cNvPr>
          <p:cNvSpPr txBox="1"/>
          <p:nvPr/>
        </p:nvSpPr>
        <p:spPr>
          <a:xfrm>
            <a:off x="838200" y="712208"/>
            <a:ext cx="3829878" cy="430887"/>
          </a:xfrm>
          <a:prstGeom prst="rect">
            <a:avLst/>
          </a:prstGeom>
          <a:noFill/>
        </p:spPr>
        <p:txBody>
          <a:bodyPr wrap="square" rtlCol="0">
            <a:spAutoFit/>
          </a:bodyPr>
          <a:lstStyle/>
          <a:p>
            <a:r>
              <a:rPr lang="en-US" sz="2200" b="1" dirty="0">
                <a:latin typeface="Times New Roman" panose="02020603050405020304" pitchFamily="18" charset="0"/>
                <a:cs typeface="Times New Roman" panose="02020603050405020304" pitchFamily="18" charset="0"/>
              </a:rPr>
              <a:t>BLOCK DIAGRAM:</a:t>
            </a:r>
            <a:endParaRPr lang="en-IN" sz="22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C0690B19-D667-4995-9FB6-2CD5524DD5C9}"/>
              </a:ext>
            </a:extLst>
          </p:cNvPr>
          <p:cNvPicPr>
            <a:picLocks noChangeAspect="1"/>
          </p:cNvPicPr>
          <p:nvPr/>
        </p:nvPicPr>
        <p:blipFill>
          <a:blip r:embed="rId4"/>
          <a:stretch>
            <a:fillRect/>
          </a:stretch>
        </p:blipFill>
        <p:spPr>
          <a:xfrm>
            <a:off x="3111805" y="821633"/>
            <a:ext cx="5142719" cy="3575152"/>
          </a:xfrm>
          <a:prstGeom prst="rect">
            <a:avLst/>
          </a:prstGeom>
        </p:spPr>
      </p:pic>
      <p:sp>
        <p:nvSpPr>
          <p:cNvPr id="8" name="TextBox 7">
            <a:extLst>
              <a:ext uri="{FF2B5EF4-FFF2-40B4-BE49-F238E27FC236}">
                <a16:creationId xmlns:a16="http://schemas.microsoft.com/office/drawing/2014/main" id="{055C0C2A-0F7F-45E8-8EBD-03BDEF56C851}"/>
              </a:ext>
            </a:extLst>
          </p:cNvPr>
          <p:cNvSpPr txBox="1"/>
          <p:nvPr/>
        </p:nvSpPr>
        <p:spPr>
          <a:xfrm>
            <a:off x="958706" y="4836038"/>
            <a:ext cx="10434851" cy="1200329"/>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An ESP32 microcontroller is employed in this project to optimize and automate municipal services, including smart streetlight management, manhole monitoring, and scheduled water supply. To ensure efficient and reliable performance, the system includes a Real-Time Clock (RTC), ultrasonic sensors, an LDR, Internet of Things connectivity, and a GSM module.</a:t>
            </a:r>
            <a:endParaRPr lang="en-IN"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F09A267-5E81-43AB-BBA3-7A11296A66B9}"/>
              </a:ext>
            </a:extLst>
          </p:cNvPr>
          <p:cNvSpPr txBox="1"/>
          <p:nvPr/>
        </p:nvSpPr>
        <p:spPr>
          <a:xfrm>
            <a:off x="3320287" y="4447134"/>
            <a:ext cx="5711687" cy="338554"/>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Fig 1: Block Diagram Of </a:t>
            </a:r>
            <a:r>
              <a:rPr lang="en-US" sz="1600" b="1" dirty="0" err="1">
                <a:latin typeface="Times New Roman" panose="02020603050405020304" pitchFamily="18" charset="0"/>
                <a:cs typeface="Times New Roman" panose="02020603050405020304" pitchFamily="18" charset="0"/>
              </a:rPr>
              <a:t>Iot</a:t>
            </a:r>
            <a:r>
              <a:rPr lang="en-US" sz="1600" b="1" dirty="0">
                <a:latin typeface="Times New Roman" panose="02020603050405020304" pitchFamily="18" charset="0"/>
                <a:cs typeface="Times New Roman" panose="02020603050405020304" pitchFamily="18" charset="0"/>
              </a:rPr>
              <a:t> Urban Utilities Management</a:t>
            </a:r>
            <a:endParaRPr lang="en-IN"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2459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pic>
        <p:nvPicPr>
          <p:cNvPr id="2" name="Picture 1">
            <a:extLst>
              <a:ext uri="{FF2B5EF4-FFF2-40B4-BE49-F238E27FC236}">
                <a16:creationId xmlns:a16="http://schemas.microsoft.com/office/drawing/2014/main" id="{DEEE60D0-A1FE-CDBF-8D83-27CDB1963D2C}"/>
              </a:ext>
            </a:extLst>
          </p:cNvPr>
          <p:cNvPicPr>
            <a:picLocks noChangeAspect="1"/>
          </p:cNvPicPr>
          <p:nvPr/>
        </p:nvPicPr>
        <p:blipFill rotWithShape="1">
          <a:blip r:embed="rId3">
            <a:extLst>
              <a:ext uri="{28A0092B-C50C-407E-A947-70E740481C1C}">
                <a14:useLocalDpi xmlns:a14="http://schemas.microsoft.com/office/drawing/2010/main" val="0"/>
              </a:ext>
            </a:extLst>
          </a:blip>
          <a:srcRect l="3588" t="2666" r="88633" b="90002"/>
          <a:stretch/>
        </p:blipFill>
        <p:spPr>
          <a:xfrm>
            <a:off x="0" y="10178"/>
            <a:ext cx="449979" cy="599422"/>
          </a:xfrm>
          <a:prstGeom prst="rect">
            <a:avLst/>
          </a:prstGeom>
        </p:spPr>
      </p:pic>
      <p:sp>
        <p:nvSpPr>
          <p:cNvPr id="5" name="Date Placeholder 4">
            <a:extLst>
              <a:ext uri="{FF2B5EF4-FFF2-40B4-BE49-F238E27FC236}">
                <a16:creationId xmlns:a16="http://schemas.microsoft.com/office/drawing/2014/main" id="{73C12033-6111-D1A9-8484-1E0B57954DAD}"/>
              </a:ext>
            </a:extLst>
          </p:cNvPr>
          <p:cNvSpPr>
            <a:spLocks noGrp="1"/>
          </p:cNvSpPr>
          <p:nvPr>
            <p:ph type="dt" sz="half" idx="10"/>
          </p:nvPr>
        </p:nvSpPr>
        <p:spPr/>
        <p:txBody>
          <a:bodyPr/>
          <a:lstStyle/>
          <a:p>
            <a:fld id="{7C100907-03F9-44B1-92CD-562CBEBF0311}" type="datetime1">
              <a:rPr lang="en-US" smtClean="0"/>
              <a:pPr/>
              <a:t>9/4/2025</a:t>
            </a:fld>
            <a:endParaRPr lang="en-IN"/>
          </a:p>
        </p:txBody>
      </p:sp>
      <p:sp>
        <p:nvSpPr>
          <p:cNvPr id="6" name="Footer Placeholder 5">
            <a:extLst>
              <a:ext uri="{FF2B5EF4-FFF2-40B4-BE49-F238E27FC236}">
                <a16:creationId xmlns:a16="http://schemas.microsoft.com/office/drawing/2014/main" id="{346ECCA2-1E5E-C174-4B63-11274E76C141}"/>
              </a:ext>
            </a:extLst>
          </p:cNvPr>
          <p:cNvSpPr>
            <a:spLocks noGrp="1"/>
          </p:cNvSpPr>
          <p:nvPr>
            <p:ph type="ftr" sz="quarter" idx="11"/>
          </p:nvPr>
        </p:nvSpPr>
        <p:spPr/>
        <p:txBody>
          <a:bodyPr/>
          <a:lstStyle/>
          <a:p>
            <a:r>
              <a:rPr lang="en-US" dirty="0"/>
              <a:t>PROJECT BATCH 1: [EEE/A1], AY: 2024-25</a:t>
            </a:r>
            <a:endParaRPr lang="en-IN" dirty="0"/>
          </a:p>
        </p:txBody>
      </p:sp>
      <p:sp>
        <p:nvSpPr>
          <p:cNvPr id="7" name="Slide Number Placeholder 6">
            <a:extLst>
              <a:ext uri="{FF2B5EF4-FFF2-40B4-BE49-F238E27FC236}">
                <a16:creationId xmlns:a16="http://schemas.microsoft.com/office/drawing/2014/main" id="{5F0BD1F8-9674-D760-8072-969BD4B21D79}"/>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9</a:t>
            </a:fld>
            <a:endParaRPr lang="en-US"/>
          </a:p>
        </p:txBody>
      </p:sp>
      <p:sp>
        <p:nvSpPr>
          <p:cNvPr id="3" name="TextBox 2">
            <a:extLst>
              <a:ext uri="{FF2B5EF4-FFF2-40B4-BE49-F238E27FC236}">
                <a16:creationId xmlns:a16="http://schemas.microsoft.com/office/drawing/2014/main" id="{864FF317-B47A-420D-9DB5-2B4CC35C0D23}"/>
              </a:ext>
            </a:extLst>
          </p:cNvPr>
          <p:cNvSpPr txBox="1"/>
          <p:nvPr/>
        </p:nvSpPr>
        <p:spPr>
          <a:xfrm>
            <a:off x="989561" y="843677"/>
            <a:ext cx="10212877" cy="5170646"/>
          </a:xfrm>
          <a:prstGeom prst="rect">
            <a:avLst/>
          </a:prstGeom>
          <a:noFill/>
        </p:spPr>
        <p:txBody>
          <a:bodyPr wrap="square" rtlCol="0">
            <a:spAutoFit/>
          </a:bodyPr>
          <a:lstStyle/>
          <a:p>
            <a:pPr algn="just"/>
            <a:r>
              <a:rPr lang="en-US" sz="2200" dirty="0">
                <a:latin typeface="Times New Roman" panose="02020603050405020304" pitchFamily="18" charset="0"/>
                <a:cs typeface="Times New Roman" panose="02020603050405020304" pitchFamily="18" charset="0"/>
              </a:rPr>
              <a:t>The proposed system is a </a:t>
            </a:r>
            <a:r>
              <a:rPr lang="en-US" sz="2200" b="1" dirty="0">
                <a:latin typeface="Times New Roman" panose="02020603050405020304" pitchFamily="18" charset="0"/>
                <a:cs typeface="Times New Roman" panose="02020603050405020304" pitchFamily="18" charset="0"/>
              </a:rPr>
              <a:t>smart IoT-based solution</a:t>
            </a:r>
            <a:r>
              <a:rPr lang="en-US" sz="2200" dirty="0">
                <a:latin typeface="Times New Roman" panose="02020603050405020304" pitchFamily="18" charset="0"/>
                <a:cs typeface="Times New Roman" panose="02020603050405020304" pitchFamily="18" charset="0"/>
              </a:rPr>
              <a:t> that integrates </a:t>
            </a:r>
            <a:r>
              <a:rPr lang="en-US" sz="2200" b="1" dirty="0">
                <a:latin typeface="Times New Roman" panose="02020603050405020304" pitchFamily="18" charset="0"/>
                <a:cs typeface="Times New Roman" panose="02020603050405020304" pitchFamily="18" charset="0"/>
              </a:rPr>
              <a:t>street lighting</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water level monitoring</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waste management</a:t>
            </a:r>
            <a:r>
              <a:rPr lang="en-US" sz="2200" dirty="0">
                <a:latin typeface="Times New Roman" panose="02020603050405020304" pitchFamily="18" charset="0"/>
                <a:cs typeface="Times New Roman" panose="02020603050405020304" pitchFamily="18" charset="0"/>
              </a:rPr>
              <a:t> into a single platform. It uses </a:t>
            </a:r>
            <a:r>
              <a:rPr lang="en-US" sz="2200" b="1" dirty="0">
                <a:latin typeface="Times New Roman" panose="02020603050405020304" pitchFamily="18" charset="0"/>
                <a:cs typeface="Times New Roman" panose="02020603050405020304" pitchFamily="18" charset="0"/>
              </a:rPr>
              <a:t>sensors</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microcontrollers</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wireless communication</a:t>
            </a:r>
            <a:r>
              <a:rPr lang="en-US" sz="2200" dirty="0">
                <a:latin typeface="Times New Roman" panose="02020603050405020304" pitchFamily="18" charset="0"/>
                <a:cs typeface="Times New Roman" panose="02020603050405020304" pitchFamily="18" charset="0"/>
              </a:rPr>
              <a:t> to automate and remotely manage these utilities in </a:t>
            </a:r>
            <a:r>
              <a:rPr lang="en-US" sz="2200" b="1" dirty="0">
                <a:latin typeface="Times New Roman" panose="02020603050405020304" pitchFamily="18" charset="0"/>
                <a:cs typeface="Times New Roman" panose="02020603050405020304" pitchFamily="18" charset="0"/>
              </a:rPr>
              <a:t>real time</a:t>
            </a:r>
            <a:r>
              <a:rPr lang="en-US" sz="2200" dirty="0">
                <a:latin typeface="Times New Roman" panose="02020603050405020304" pitchFamily="18" charset="0"/>
                <a:cs typeface="Times New Roman" panose="02020603050405020304" pitchFamily="18" charset="0"/>
              </a:rPr>
              <a:t>.</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For </a:t>
            </a:r>
            <a:r>
              <a:rPr lang="en-US" sz="2200" b="1" dirty="0">
                <a:latin typeface="Times New Roman" panose="02020603050405020304" pitchFamily="18" charset="0"/>
                <a:cs typeface="Times New Roman" panose="02020603050405020304" pitchFamily="18" charset="0"/>
              </a:rPr>
              <a:t>streetlights</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LDR and motion sensors</a:t>
            </a:r>
            <a:r>
              <a:rPr lang="en-US" sz="2200" dirty="0">
                <a:latin typeface="Times New Roman" panose="02020603050405020304" pitchFamily="18" charset="0"/>
                <a:cs typeface="Times New Roman" panose="02020603050405020304" pitchFamily="18" charset="0"/>
              </a:rPr>
              <a:t> adjust brightness based on light and movement, reducing </a:t>
            </a:r>
            <a:r>
              <a:rPr lang="en-US" sz="2200" b="1" dirty="0">
                <a:latin typeface="Times New Roman" panose="02020603050405020304" pitchFamily="18" charset="0"/>
                <a:cs typeface="Times New Roman" panose="02020603050405020304" pitchFamily="18" charset="0"/>
              </a:rPr>
              <a:t>energy consumption</a:t>
            </a:r>
            <a:r>
              <a:rPr lang="en-US" sz="2200" dirty="0">
                <a:latin typeface="Times New Roman" panose="02020603050405020304" pitchFamily="18" charset="0"/>
                <a:cs typeface="Times New Roman" panose="02020603050405020304" pitchFamily="18" charset="0"/>
              </a:rPr>
              <a:t>. </a:t>
            </a:r>
          </a:p>
          <a:p>
            <a:pPr algn="just"/>
            <a:endParaRPr lang="en-US" sz="2200" b="1" dirty="0">
              <a:latin typeface="Times New Roman" panose="02020603050405020304" pitchFamily="18" charset="0"/>
              <a:cs typeface="Times New Roman" panose="02020603050405020304" pitchFamily="18" charset="0"/>
            </a:endParaRPr>
          </a:p>
          <a:p>
            <a:pPr algn="just"/>
            <a:r>
              <a:rPr lang="en-US" sz="2200" b="1" dirty="0">
                <a:latin typeface="Times New Roman" panose="02020603050405020304" pitchFamily="18" charset="0"/>
                <a:cs typeface="Times New Roman" panose="02020603050405020304" pitchFamily="18" charset="0"/>
              </a:rPr>
              <a:t>Ultrasonic sensors</a:t>
            </a:r>
            <a:r>
              <a:rPr lang="en-US" sz="2200" dirty="0">
                <a:latin typeface="Times New Roman" panose="02020603050405020304" pitchFamily="18" charset="0"/>
                <a:cs typeface="Times New Roman" panose="02020603050405020304" pitchFamily="18" charset="0"/>
              </a:rPr>
              <a:t> in </a:t>
            </a:r>
            <a:r>
              <a:rPr lang="en-US" sz="2200" b="1" dirty="0">
                <a:latin typeface="Times New Roman" panose="02020603050405020304" pitchFamily="18" charset="0"/>
                <a:cs typeface="Times New Roman" panose="02020603050405020304" pitchFamily="18" charset="0"/>
              </a:rPr>
              <a:t>water tanks</a:t>
            </a:r>
            <a:r>
              <a:rPr lang="en-US" sz="2200" dirty="0">
                <a:latin typeface="Times New Roman" panose="02020603050405020304" pitchFamily="18" charset="0"/>
                <a:cs typeface="Times New Roman" panose="02020603050405020304" pitchFamily="18" charset="0"/>
              </a:rPr>
              <a:t> detect </a:t>
            </a:r>
            <a:r>
              <a:rPr lang="en-US" sz="2200" b="1" dirty="0">
                <a:latin typeface="Times New Roman" panose="02020603050405020304" pitchFamily="18" charset="0"/>
                <a:cs typeface="Times New Roman" panose="02020603050405020304" pitchFamily="18" charset="0"/>
              </a:rPr>
              <a:t>levels and leakages</a:t>
            </a:r>
            <a:r>
              <a:rPr lang="en-US" sz="2200" dirty="0">
                <a:latin typeface="Times New Roman" panose="02020603050405020304" pitchFamily="18" charset="0"/>
                <a:cs typeface="Times New Roman" panose="02020603050405020304" pitchFamily="18" charset="0"/>
              </a:rPr>
              <a:t>, sending alerts to a </a:t>
            </a:r>
            <a:r>
              <a:rPr lang="en-US" sz="2200" b="1" dirty="0">
                <a:latin typeface="Times New Roman" panose="02020603050405020304" pitchFamily="18" charset="0"/>
                <a:cs typeface="Times New Roman" panose="02020603050405020304" pitchFamily="18" charset="0"/>
              </a:rPr>
              <a:t>cloud dashboard</a:t>
            </a:r>
            <a:r>
              <a:rPr lang="en-US" sz="2200" dirty="0">
                <a:latin typeface="Times New Roman" panose="02020603050405020304" pitchFamily="18" charset="0"/>
                <a:cs typeface="Times New Roman" panose="02020603050405020304" pitchFamily="18" charset="0"/>
              </a:rPr>
              <a:t>. </a:t>
            </a:r>
            <a:r>
              <a:rPr lang="en-US" sz="2200" b="1" dirty="0">
                <a:latin typeface="Times New Roman" panose="02020603050405020304" pitchFamily="18" charset="0"/>
                <a:cs typeface="Times New Roman" panose="02020603050405020304" pitchFamily="18" charset="0"/>
              </a:rPr>
              <a:t>Smart bins</a:t>
            </a:r>
            <a:r>
              <a:rPr lang="en-US" sz="2200" dirty="0">
                <a:latin typeface="Times New Roman" panose="02020603050405020304" pitchFamily="18" charset="0"/>
                <a:cs typeface="Times New Roman" panose="02020603050405020304" pitchFamily="18" charset="0"/>
              </a:rPr>
              <a:t> monitor </a:t>
            </a:r>
            <a:r>
              <a:rPr lang="en-US" sz="2200" b="1" dirty="0">
                <a:latin typeface="Times New Roman" panose="02020603050405020304" pitchFamily="18" charset="0"/>
                <a:cs typeface="Times New Roman" panose="02020603050405020304" pitchFamily="18" charset="0"/>
              </a:rPr>
              <a:t>waste levels</a:t>
            </a:r>
            <a:r>
              <a:rPr lang="en-US" sz="2200" dirty="0">
                <a:latin typeface="Times New Roman" panose="02020603050405020304" pitchFamily="18" charset="0"/>
                <a:cs typeface="Times New Roman" panose="02020603050405020304" pitchFamily="18" charset="0"/>
              </a:rPr>
              <a:t> and notify the system when full, improving </a:t>
            </a:r>
            <a:r>
              <a:rPr lang="en-US" sz="2200" b="1" dirty="0">
                <a:latin typeface="Times New Roman" panose="02020603050405020304" pitchFamily="18" charset="0"/>
                <a:cs typeface="Times New Roman" panose="02020603050405020304" pitchFamily="18" charset="0"/>
              </a:rPr>
              <a:t>collection efficiency</a:t>
            </a:r>
            <a:r>
              <a:rPr lang="en-US" sz="2200" dirty="0">
                <a:latin typeface="Times New Roman" panose="02020603050405020304" pitchFamily="18" charset="0"/>
                <a:cs typeface="Times New Roman" panose="02020603050405020304" pitchFamily="18" charset="0"/>
              </a:rPr>
              <a:t>.</a:t>
            </a:r>
          </a:p>
          <a:p>
            <a:pPr algn="just"/>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All components are connected via </a:t>
            </a:r>
            <a:r>
              <a:rPr lang="en-US" sz="2200" b="1" dirty="0">
                <a:latin typeface="Times New Roman" panose="02020603050405020304" pitchFamily="18" charset="0"/>
                <a:cs typeface="Times New Roman" panose="02020603050405020304" pitchFamily="18" charset="0"/>
              </a:rPr>
              <a:t>Wi-Fi/GSM</a:t>
            </a:r>
            <a:r>
              <a:rPr lang="en-US" sz="2200" dirty="0">
                <a:latin typeface="Times New Roman" panose="02020603050405020304" pitchFamily="18" charset="0"/>
                <a:cs typeface="Times New Roman" panose="02020603050405020304" pitchFamily="18" charset="0"/>
              </a:rPr>
              <a:t> to a </a:t>
            </a:r>
            <a:r>
              <a:rPr lang="en-US" sz="2200" b="1" dirty="0">
                <a:latin typeface="Times New Roman" panose="02020603050405020304" pitchFamily="18" charset="0"/>
                <a:cs typeface="Times New Roman" panose="02020603050405020304" pitchFamily="18" charset="0"/>
              </a:rPr>
              <a:t>centralized monitoring system</a:t>
            </a:r>
            <a:r>
              <a:rPr lang="en-US" sz="2200" dirty="0">
                <a:latin typeface="Times New Roman" panose="02020603050405020304" pitchFamily="18" charset="0"/>
                <a:cs typeface="Times New Roman" panose="02020603050405020304" pitchFamily="18" charset="0"/>
              </a:rPr>
              <a:t>, offering a </a:t>
            </a:r>
            <a:r>
              <a:rPr lang="en-US" sz="2200" b="1" dirty="0">
                <a:latin typeface="Times New Roman" panose="02020603050405020304" pitchFamily="18" charset="0"/>
                <a:cs typeface="Times New Roman" panose="02020603050405020304" pitchFamily="18" charset="0"/>
              </a:rPr>
              <a:t>scalable, cost-effective</a:t>
            </a:r>
            <a:r>
              <a:rPr lang="en-US" sz="2200" dirty="0">
                <a:latin typeface="Times New Roman" panose="02020603050405020304" pitchFamily="18" charset="0"/>
                <a:cs typeface="Times New Roman" panose="02020603050405020304" pitchFamily="18" charset="0"/>
              </a:rPr>
              <a:t>, and </a:t>
            </a:r>
            <a:r>
              <a:rPr lang="en-US" sz="2200" b="1" dirty="0">
                <a:latin typeface="Times New Roman" panose="02020603050405020304" pitchFamily="18" charset="0"/>
                <a:cs typeface="Times New Roman" panose="02020603050405020304" pitchFamily="18" charset="0"/>
              </a:rPr>
              <a:t>resource-efficient</a:t>
            </a:r>
            <a:endParaRPr lang="en-US" sz="2200" dirty="0">
              <a:latin typeface="Times New Roman" panose="02020603050405020304" pitchFamily="18" charset="0"/>
              <a:cs typeface="Times New Roman" panose="02020603050405020304" pitchFamily="18" charset="0"/>
            </a:endParaRPr>
          </a:p>
          <a:p>
            <a:pPr algn="just"/>
            <a:endParaRPr lang="en-IN" sz="22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FEA0801-D073-426E-8479-0FEF69AD35AD}">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526</TotalTime>
  <Words>2860</Words>
  <Application>Microsoft Office PowerPoint</Application>
  <PresentationFormat>Widescreen</PresentationFormat>
  <Paragraphs>214</Paragraphs>
  <Slides>23</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Times New Roman</vt:lpstr>
      <vt:lpstr>Twentieth Century</vt:lpstr>
      <vt:lpstr>Wingdings</vt:lpstr>
      <vt:lpstr>Office Theme</vt:lpstr>
      <vt:lpstr> IOT BASED URBAN UTILITIES MANAGEMNT</vt:lpstr>
      <vt:lpstr>CONTENTS:</vt:lpstr>
      <vt:lpstr>PowerPoint Presentation</vt:lpstr>
      <vt:lpstr>Introduction </vt:lpstr>
      <vt:lpstr>PowerPoint Presentation</vt:lpstr>
      <vt:lpstr>Problem Statement &amp; Objectives </vt:lpstr>
      <vt:lpstr>Literature Survey</vt:lpstr>
      <vt:lpstr>Proposed System</vt:lpstr>
      <vt:lpstr>PowerPoint Presentation</vt:lpstr>
      <vt:lpstr>PowerPoint Presentation</vt:lpstr>
      <vt:lpstr>PowerPoint Presentation</vt:lpstr>
      <vt:lpstr>Design &amp; Implementation</vt:lpstr>
      <vt:lpstr>PowerPoint Presentation</vt:lpstr>
      <vt:lpstr>Design &amp; Implementation:</vt:lpstr>
      <vt:lpstr>Results :</vt:lpstr>
      <vt:lpstr>PowerPoint Presentation</vt:lpstr>
      <vt:lpstr>CASE 3 : RESULTS ON SERVER FOR STREET LIGHT </vt:lpstr>
      <vt:lpstr>PowerPoint Presentation</vt:lpstr>
      <vt:lpstr>PowerPoint Presentation</vt:lpstr>
      <vt:lpstr>Advantages &amp; Applications:</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Zeroth Review Template</dc:title>
  <dc:creator>Dell;Prof. SJMR</dc:creator>
  <cp:lastModifiedBy>Banduchode Kumar</cp:lastModifiedBy>
  <cp:revision>71</cp:revision>
  <dcterms:modified xsi:type="dcterms:W3CDTF">2025-09-04T13:14:49Z</dcterms:modified>
</cp:coreProperties>
</file>